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Cutive" panose="020B0604020202020204" charset="0"/>
      <p:regular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gm9cPQqhtt5WNCXVoU1cY8r9lK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55aa85da3a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4" name="Google Shape;144;g255aa85da3a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55aa85da3a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g255aa85da3a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55aa85da3a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g255aa85da3a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" name="Google Shape;6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55aa85da3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g255aa85da3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55aa85da3a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g255aa85da3a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55aa85da3a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g255aa85da3a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55aa85da3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g255aa85da3a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55aa85da3a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g255aa85da3a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55aa85da3a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g255aa85da3a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7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7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5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"/>
          <p:cNvSpPr txBox="1"/>
          <p:nvPr/>
        </p:nvSpPr>
        <p:spPr>
          <a:xfrm>
            <a:off x="72600" y="2233200"/>
            <a:ext cx="89988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PAGE BREAK / TITLE PAGE</a:t>
            </a:r>
            <a:endParaRPr sz="3200" b="0" i="0" u="none" strike="noStrike" cap="none">
              <a:solidFill>
                <a:schemeClr val="lt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0" y="2748850"/>
            <a:ext cx="9144000" cy="11628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17371" y="3454850"/>
            <a:ext cx="1987548" cy="10102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"/>
          <p:cNvSpPr/>
          <p:nvPr/>
        </p:nvSpPr>
        <p:spPr>
          <a:xfrm>
            <a:off x="0" y="0"/>
            <a:ext cx="9144000" cy="2748900"/>
          </a:xfrm>
          <a:prstGeom prst="rect">
            <a:avLst/>
          </a:prstGeom>
          <a:solidFill>
            <a:srgbClr val="49A099"/>
          </a:solidFill>
          <a:ln w="9525" cap="flat" cmpd="sng">
            <a:solidFill>
              <a:srgbClr val="49A0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72600" y="724825"/>
            <a:ext cx="89988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Meet The Teacher</a:t>
            </a:r>
            <a:endParaRPr sz="4000" b="0" i="0" u="none" strike="noStrike" cap="none">
              <a:solidFill>
                <a:schemeClr val="lt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41650" y="4272650"/>
            <a:ext cx="48204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Date: September 2023</a:t>
            </a:r>
            <a:br>
              <a:rPr lang="en-GB" sz="1400" b="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</a:br>
            <a:r>
              <a:rPr lang="en-GB" sz="1400" b="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Name: Mrs Martin and Mrs Williams</a:t>
            </a:r>
            <a:endParaRPr sz="1400" b="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Class:  Year 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g255aa85da3a_0_6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g255aa85da3a_0_6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" name="Google Shape;148;g255aa85da3a_0_6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255aa85da3a_0_6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g255aa85da3a_0_65"/>
          <p:cNvSpPr txBox="1"/>
          <p:nvPr/>
        </p:nvSpPr>
        <p:spPr>
          <a:xfrm>
            <a:off x="585075" y="335450"/>
            <a:ext cx="84864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GB" sz="3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1:1 Appointments </a:t>
            </a:r>
            <a:r>
              <a:rPr lang="en-GB" sz="2500" i="0" u="none" strike="noStrike" cap="none">
                <a:solidFill>
                  <a:schemeClr val="dk1"/>
                </a:solidFill>
              </a:rPr>
              <a:t>1</a:t>
            </a:r>
            <a:r>
              <a:rPr lang="en-GB" sz="2500">
                <a:solidFill>
                  <a:schemeClr val="dk1"/>
                </a:solidFill>
              </a:rPr>
              <a:t>1</a:t>
            </a:r>
            <a:r>
              <a:rPr lang="en-GB" sz="2500" i="0" u="none" strike="noStrike" cap="none">
                <a:solidFill>
                  <a:schemeClr val="dk1"/>
                </a:solidFill>
              </a:rPr>
              <a:t>th</a:t>
            </a:r>
            <a:r>
              <a:rPr lang="en-GB" sz="2500">
                <a:solidFill>
                  <a:schemeClr val="dk1"/>
                </a:solidFill>
              </a:rPr>
              <a:t>/12th September</a:t>
            </a:r>
            <a:r>
              <a:rPr lang="en-GB"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5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g255aa85da3a_0_65"/>
          <p:cNvSpPr txBox="1"/>
          <p:nvPr/>
        </p:nvSpPr>
        <p:spPr>
          <a:xfrm>
            <a:off x="521275" y="1211050"/>
            <a:ext cx="8379300" cy="30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●"/>
            </a:pPr>
            <a:r>
              <a:rPr lang="en-GB" sz="1800"/>
              <a:t>Only f</a:t>
            </a:r>
            <a:r>
              <a:rPr lang="en-GB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 </a:t>
            </a:r>
            <a:r>
              <a:rPr lang="en-GB" sz="1800" b="1" i="0" u="none" strike="noStrike" cap="none">
                <a:solidFill>
                  <a:srgbClr val="000000"/>
                </a:solidFill>
              </a:rPr>
              <a:t>parents who wish to share anything formally and urgently</a:t>
            </a:r>
            <a:r>
              <a:rPr lang="en-GB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with ourselves in a private setting please make an appointment</a:t>
            </a:r>
            <a:r>
              <a:rPr lang="en-GB" sz="1800"/>
              <a:t>.</a:t>
            </a:r>
            <a:endParaRPr sz="1800"/>
          </a:p>
          <a:p>
            <a:pPr marL="457200" marR="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●"/>
            </a:pPr>
            <a:r>
              <a:rPr lang="en-GB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Staff will not be sharing information about children as it is too early in the term. </a:t>
            </a:r>
            <a:endParaRPr sz="1200"/>
          </a:p>
          <a:p>
            <a:pPr marL="457200" marR="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●"/>
            </a:pPr>
            <a:r>
              <a:rPr lang="en-GB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Learning Discussions will be in November ‘23 to share progress and assessments for the Autumn term, and share priorities for the Spring term.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g255aa85da3a_0_7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g255aa85da3a_0_7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Google Shape;158;g255aa85da3a_0_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255aa85da3a_0_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g255aa85da3a_0_75"/>
          <p:cNvSpPr txBox="1"/>
          <p:nvPr/>
        </p:nvSpPr>
        <p:spPr>
          <a:xfrm>
            <a:off x="585075" y="335450"/>
            <a:ext cx="8486400" cy="16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</a:pPr>
            <a:endParaRPr sz="5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g255aa85da3a_0_75"/>
          <p:cNvSpPr txBox="1"/>
          <p:nvPr/>
        </p:nvSpPr>
        <p:spPr>
          <a:xfrm>
            <a:off x="521275" y="1211050"/>
            <a:ext cx="8379300" cy="18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0"/>
              <a:buFont typeface="Arial"/>
              <a:buNone/>
            </a:pPr>
            <a:r>
              <a:rPr lang="en-GB" sz="1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 / 20</a:t>
            </a:r>
            <a:endParaRPr sz="9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g255aa85da3a_0_84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g255aa85da3a_0_84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8" name="Google Shape;168;g255aa85da3a_0_8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255aa85da3a_0_8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g255aa85da3a_0_84"/>
          <p:cNvSpPr txBox="1"/>
          <p:nvPr/>
        </p:nvSpPr>
        <p:spPr>
          <a:xfrm>
            <a:off x="333238" y="222966"/>
            <a:ext cx="3026686" cy="344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 you for your support.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 questions?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g255aa85da3a_0_84"/>
          <p:cNvSpPr txBox="1"/>
          <p:nvPr/>
        </p:nvSpPr>
        <p:spPr>
          <a:xfrm>
            <a:off x="521275" y="1211050"/>
            <a:ext cx="83793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</a:pPr>
            <a:endParaRPr sz="9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2" name="Google Shape;172;g255aa85da3a_0_8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75866" y="922158"/>
            <a:ext cx="4738977" cy="32991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2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" name="Google Shape;6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"/>
          <p:cNvSpPr txBox="1"/>
          <p:nvPr/>
        </p:nvSpPr>
        <p:spPr>
          <a:xfrm>
            <a:off x="238539" y="1033670"/>
            <a:ext cx="8162700" cy="38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085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Mrs Martin (Mon/Tues) &amp; Mrs Williams (Wed, Thurs, Fri) - Class Teachers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Mrs James / Mrs Thripland- Teaching Assistant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Mr Hammo</a:t>
            </a:r>
            <a:r>
              <a:rPr lang="en-GB" sz="2400"/>
              <a:t>nd (PE Monday and Thursday)</a:t>
            </a: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Mrs Freeman (Music)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GB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Naming items - </a:t>
            </a:r>
            <a:r>
              <a:rPr lang="en-GB"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Dictionary &amp; thesaurus, all clothing, water bottles, pencil</a:t>
            </a:r>
            <a:r>
              <a:rPr lang="en-GB" sz="1900">
                <a:solidFill>
                  <a:schemeClr val="dk1"/>
                </a:solidFill>
              </a:rPr>
              <a:t> cases</a:t>
            </a:r>
            <a:endParaRPr sz="1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"/>
          <p:cNvSpPr txBox="1"/>
          <p:nvPr/>
        </p:nvSpPr>
        <p:spPr>
          <a:xfrm>
            <a:off x="-1581272" y="328817"/>
            <a:ext cx="89988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General Information</a:t>
            </a: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3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3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7" name="Google Shape;77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3"/>
          <p:cNvSpPr txBox="1"/>
          <p:nvPr/>
        </p:nvSpPr>
        <p:spPr>
          <a:xfrm>
            <a:off x="-1326830" y="748679"/>
            <a:ext cx="7656068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Behaviour for Learning</a:t>
            </a: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3"/>
          <p:cNvSpPr txBox="1"/>
          <p:nvPr/>
        </p:nvSpPr>
        <p:spPr>
          <a:xfrm>
            <a:off x="490625" y="1514400"/>
            <a:ext cx="8409900" cy="30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utive"/>
              <a:buChar char="●"/>
            </a:pPr>
            <a:r>
              <a:rPr lang="en-GB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Growth Mindset </a:t>
            </a: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independent attitude and ability to learn from self and others. Challenge oneself. Inspire others. Motivated and Motivator. Role model. Be resilient. </a:t>
            </a: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●"/>
            </a:pP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Rewards &amp; Celebrations </a:t>
            </a: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○"/>
            </a:pP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Celebration Certificates </a:t>
            </a: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Char char="○"/>
            </a:pP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Values bands</a:t>
            </a: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Char char="○"/>
            </a:pP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Positive praise and encouragement</a:t>
            </a: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1" name="Google Shape;81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04131" y="3064143"/>
            <a:ext cx="2300954" cy="1601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g255aa85da3a_0_6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g255aa85da3a_0_6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g255aa85da3a_0_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255aa85da3a_0_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g255aa85da3a_0_6"/>
          <p:cNvSpPr txBox="1"/>
          <p:nvPr/>
        </p:nvSpPr>
        <p:spPr>
          <a:xfrm>
            <a:off x="72600" y="724825"/>
            <a:ext cx="89988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Responsibility and Independence</a:t>
            </a:r>
            <a:endParaRPr sz="3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g255aa85da3a_0_6"/>
          <p:cNvSpPr txBox="1"/>
          <p:nvPr/>
        </p:nvSpPr>
        <p:spPr>
          <a:xfrm>
            <a:off x="497675" y="1265637"/>
            <a:ext cx="84099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utive"/>
              <a:buNone/>
            </a:pP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g255aa85da3a_0_6"/>
          <p:cNvSpPr txBox="1"/>
          <p:nvPr/>
        </p:nvSpPr>
        <p:spPr>
          <a:xfrm>
            <a:off x="248950" y="1535037"/>
            <a:ext cx="8422200" cy="424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High expectations throughout the school </a:t>
            </a:r>
            <a:endParaRPr sz="130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 Expectations set early in year to support independence </a:t>
            </a:r>
            <a:endParaRPr sz="130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 Early morning tasks -  activities set each morning as  </a:t>
            </a:r>
            <a:endParaRPr sz="130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children arriv</a:t>
            </a:r>
            <a:r>
              <a:rPr lang="en-GB" sz="2300"/>
              <a:t>e </a:t>
            </a:r>
            <a:r>
              <a:rPr lang="en-GB" sz="2300" i="1"/>
              <a:t>(important to be prompt, ready for learning)</a:t>
            </a:r>
            <a:endParaRPr sz="1300" i="1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 Completion of home learning tasks </a:t>
            </a:r>
            <a:endParaRPr sz="130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 Opportunities for School Council/ Eco Council</a:t>
            </a:r>
            <a:endParaRPr sz="2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utive"/>
              <a:buNone/>
            </a:pPr>
            <a:endParaRPr sz="1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utive"/>
              <a:buNone/>
            </a:pPr>
            <a:endParaRPr sz="1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g255aa85da3a_0_1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g255aa85da3a_0_1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9" name="Google Shape;99;g255aa85da3a_0_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255aa85da3a_0_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g255aa85da3a_0_15"/>
          <p:cNvSpPr txBox="1"/>
          <p:nvPr/>
        </p:nvSpPr>
        <p:spPr>
          <a:xfrm>
            <a:off x="72600" y="724825"/>
            <a:ext cx="8998800" cy="421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Reading </a:t>
            </a:r>
            <a:endParaRPr sz="4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 </a:t>
            </a: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Children are expected to read at least 4x p.wk 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 All children have a book on their tables at all times (from home or class  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collection) 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 Reading is both decoding and comprehension 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 Importance of reading for pleasure / adults to model reading 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 Variety of genre and forms • ‘I read, we read, you read’ model can be 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adapted for KS2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g255aa85da3a_0_2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g255aa85da3a_0_2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Google Shape;108;g255aa85da3a_0_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55aa85da3a_0_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g255aa85da3a_0_25"/>
          <p:cNvSpPr txBox="1"/>
          <p:nvPr/>
        </p:nvSpPr>
        <p:spPr>
          <a:xfrm>
            <a:off x="291850" y="352027"/>
            <a:ext cx="8379300" cy="13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Guided Reading </a:t>
            </a:r>
            <a:endParaRPr sz="3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g255aa85da3a_0_25"/>
          <p:cNvSpPr txBox="1"/>
          <p:nvPr/>
        </p:nvSpPr>
        <p:spPr>
          <a:xfrm>
            <a:off x="291850" y="1021627"/>
            <a:ext cx="8379300" cy="30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●"/>
            </a:pPr>
            <a:r>
              <a:rPr lang="en-GB" sz="1800"/>
              <a:t>Guided </a:t>
            </a:r>
            <a:r>
              <a:rPr lang="en-GB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reading is a structured approach to teaching strategies that children can use to improve their reading comprehension. </a:t>
            </a:r>
            <a:endParaRPr/>
          </a:p>
          <a:p>
            <a:pPr marL="457200" marR="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●"/>
            </a:pPr>
            <a:r>
              <a:rPr lang="en-GB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Teachers model, then help students to work independently on the four strategies: summarising, predicting, learning unknown words and creating questions that dig deeper into the book (inference) </a:t>
            </a:r>
            <a:endParaRPr/>
          </a:p>
          <a:p>
            <a:pPr marL="457200" marR="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●"/>
            </a:pPr>
            <a:r>
              <a:rPr lang="en-GB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 session a week is a teacher focus group where children are encouraged to share their independent work and challenge each other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g255aa85da3a_0_3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g255aa85da3a_0_3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8" name="Google Shape;118;g255aa85da3a_0_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g255aa85da3a_0_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g255aa85da3a_0_35"/>
          <p:cNvSpPr txBox="1"/>
          <p:nvPr/>
        </p:nvSpPr>
        <p:spPr>
          <a:xfrm>
            <a:off x="72600" y="335450"/>
            <a:ext cx="8998800" cy="13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Home Learning</a:t>
            </a:r>
            <a:endParaRPr sz="3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g255aa85da3a_0_35"/>
          <p:cNvSpPr txBox="1"/>
          <p:nvPr/>
        </p:nvSpPr>
        <p:spPr>
          <a:xfrm>
            <a:off x="521275" y="1211050"/>
            <a:ext cx="8379300" cy="34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●"/>
            </a:pPr>
            <a:r>
              <a:rPr lang="en-GB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Pick and Mix sheet sent home each half term - includes a range of activities which generally link with current topics in class </a:t>
            </a:r>
            <a:endParaRPr sz="1100"/>
          </a:p>
          <a:p>
            <a:pPr marL="4572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●"/>
            </a:pPr>
            <a:r>
              <a:rPr lang="en-GB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Purpose- encourages responsibility, organisation, meeting deadlines, communication </a:t>
            </a:r>
            <a:endParaRPr sz="1100"/>
          </a:p>
          <a:p>
            <a:pPr marL="4572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●"/>
            </a:pPr>
            <a:r>
              <a:rPr lang="en-GB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be posted on Class Dojo or Google classroom</a:t>
            </a:r>
            <a:endParaRPr sz="1100"/>
          </a:p>
          <a:p>
            <a:pPr marL="4572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●"/>
            </a:pPr>
            <a:r>
              <a:rPr lang="en-GB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the completed task is being brought into class to share no need to also post a photograph </a:t>
            </a:r>
            <a:endParaRPr sz="1100"/>
          </a:p>
          <a:p>
            <a:pPr marL="4572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●"/>
            </a:pPr>
            <a:r>
              <a:rPr lang="en-GB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home learning is celebrated and shared </a:t>
            </a:r>
            <a:endParaRPr sz="1100"/>
          </a:p>
          <a:p>
            <a:pPr marL="4572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●"/>
            </a:pPr>
            <a:r>
              <a:rPr lang="en-GB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Children expected to read at least </a:t>
            </a:r>
            <a:r>
              <a:rPr lang="en-GB" sz="1700"/>
              <a:t>5</a:t>
            </a:r>
            <a:r>
              <a:rPr lang="en-GB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 pwk. Please sign each time your child reads. Bring Reading record into school every Friday to be checked.</a:t>
            </a:r>
            <a:endParaRPr sz="1100"/>
          </a:p>
          <a:p>
            <a:pPr marL="4572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●"/>
            </a:pPr>
            <a:r>
              <a:rPr lang="en-GB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Times tables for quick recall – all times tables need to be learnt.</a:t>
            </a: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g255aa85da3a_0_4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g255aa85da3a_0_4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" name="Google Shape;128;g255aa85da3a_0_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g255aa85da3a_0_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g255aa85da3a_0_45"/>
          <p:cNvSpPr txBox="1"/>
          <p:nvPr/>
        </p:nvSpPr>
        <p:spPr>
          <a:xfrm>
            <a:off x="72600" y="335450"/>
            <a:ext cx="8998800" cy="13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en-GB" sz="3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Assessments </a:t>
            </a:r>
            <a:endParaRPr sz="4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g255aa85da3a_0_45"/>
          <p:cNvSpPr txBox="1"/>
          <p:nvPr/>
        </p:nvSpPr>
        <p:spPr>
          <a:xfrm>
            <a:off x="382350" y="1198022"/>
            <a:ext cx="8379300" cy="25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429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•"/>
            </a:pPr>
            <a:r>
              <a:rPr lang="en-GB" sz="2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Continual teacher assessment throughout the year</a:t>
            </a:r>
            <a:endParaRPr sz="800"/>
          </a:p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•"/>
            </a:pPr>
            <a:r>
              <a:rPr lang="en-GB" sz="2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PIRA (Reading) and PUMA (Maths) tests at the end of each term</a:t>
            </a:r>
            <a:endParaRPr sz="800"/>
          </a:p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•"/>
            </a:pPr>
            <a:r>
              <a:rPr lang="en-GB" sz="2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Daily times tables work to support recall</a:t>
            </a:r>
            <a:endParaRPr sz="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g255aa85da3a_0_5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g255aa85da3a_0_5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" name="Google Shape;138;g255aa85da3a_0_5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255aa85da3a_0_5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g255aa85da3a_0_55"/>
          <p:cNvSpPr txBox="1"/>
          <p:nvPr/>
        </p:nvSpPr>
        <p:spPr>
          <a:xfrm>
            <a:off x="585075" y="335450"/>
            <a:ext cx="84864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GB" sz="3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Communication</a:t>
            </a:r>
            <a:r>
              <a:rPr lang="en-GB"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5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g255aa85da3a_0_55"/>
          <p:cNvSpPr txBox="1"/>
          <p:nvPr/>
        </p:nvSpPr>
        <p:spPr>
          <a:xfrm>
            <a:off x="521275" y="1211050"/>
            <a:ext cx="8379300" cy="3631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425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Char char="●"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Informal conversations after school, please avoid before school</a:t>
            </a:r>
            <a:endParaRPr/>
          </a:p>
          <a:p>
            <a:pPr marL="457200" marR="0" lvl="0" indent="-425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Char char="●"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Please chat / ask questions 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25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Char char="●"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Message, phone or email via school office: office@marshgibbon.bucks.sch.uk </a:t>
            </a:r>
            <a:endParaRPr/>
          </a:p>
          <a:p>
            <a:pPr marL="3175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01869 277 268 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25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Char char="●"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Please do not use Class Dojo for messaging school/staff - this is not monitored.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615</Words>
  <Application>Microsoft Office PowerPoint</Application>
  <PresentationFormat>On-screen Show (16:9)</PresentationFormat>
  <Paragraphs>66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Cutive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 Brown</dc:creator>
  <cp:lastModifiedBy>Bethan Brown</cp:lastModifiedBy>
  <cp:revision>1</cp:revision>
  <dcterms:modified xsi:type="dcterms:W3CDTF">2023-09-05T17:17:40Z</dcterms:modified>
</cp:coreProperties>
</file>