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446fc4160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446fc4160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446fc4160c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446fc4160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432c9ff494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432c9ff494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48266efb6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48266efb6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48266efb6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48266efb6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48266efb63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48266efb63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48266efb6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48266efb6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493e8b50f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493e8b50f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432c9ff49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432c9ff49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432c9ff49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432c9ff49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432c9ff49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432c9ff49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432c9ff49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432c9ff49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432c9ff49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432c9ff49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432c9ff494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432c9ff49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432c9ff49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432c9ff49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432c9ff494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432c9ff49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CCCC"/>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315175"/>
            <a:ext cx="8520600" cy="32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a:p>
            <a:pPr indent="0" lvl="0" marL="0" rtl="0" algn="ctr">
              <a:spcBef>
                <a:spcPts val="0"/>
              </a:spcBef>
              <a:spcAft>
                <a:spcPts val="0"/>
              </a:spcAft>
              <a:buNone/>
            </a:pPr>
            <a:r>
              <a:rPr lang="en"/>
              <a:t>Healthy Minds </a:t>
            </a:r>
            <a:endParaRPr/>
          </a:p>
          <a:p>
            <a:pPr indent="0" lvl="0" marL="0" rtl="0" algn="ctr">
              <a:spcBef>
                <a:spcPts val="0"/>
              </a:spcBef>
              <a:spcAft>
                <a:spcPts val="0"/>
              </a:spcAft>
              <a:buNone/>
            </a:pPr>
            <a:r>
              <a:rPr lang="en"/>
              <a:t>‘Changing Me’</a:t>
            </a:r>
            <a:endParaRPr/>
          </a:p>
          <a:p>
            <a:pPr indent="0" lvl="0" marL="0" rtl="0" algn="ctr">
              <a:spcBef>
                <a:spcPts val="0"/>
              </a:spcBef>
              <a:spcAft>
                <a:spcPts val="0"/>
              </a:spcAft>
              <a:buNone/>
            </a:pPr>
            <a:r>
              <a:rPr lang="en"/>
              <a:t>RSE curriculum</a:t>
            </a:r>
            <a:endParaRPr/>
          </a:p>
        </p:txBody>
      </p:sp>
      <p:sp>
        <p:nvSpPr>
          <p:cNvPr id="55" name="Google Shape;55;p13"/>
          <p:cNvSpPr txBox="1"/>
          <p:nvPr>
            <p:ph idx="1" type="subTitle"/>
          </p:nvPr>
        </p:nvSpPr>
        <p:spPr>
          <a:xfrm>
            <a:off x="311700" y="3781975"/>
            <a:ext cx="8520600" cy="6051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en"/>
              <a:t>June 2023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p22"/>
          <p:cNvPicPr preferRelativeResize="0"/>
          <p:nvPr/>
        </p:nvPicPr>
        <p:blipFill>
          <a:blip r:embed="rId3">
            <a:alphaModFix/>
          </a:blip>
          <a:stretch>
            <a:fillRect/>
          </a:stretch>
        </p:blipFill>
        <p:spPr>
          <a:xfrm>
            <a:off x="152400" y="152400"/>
            <a:ext cx="7620000" cy="42862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23"/>
          <p:cNvPicPr preferRelativeResize="0"/>
          <p:nvPr/>
        </p:nvPicPr>
        <p:blipFill>
          <a:blip r:embed="rId3">
            <a:alphaModFix/>
          </a:blip>
          <a:stretch>
            <a:fillRect/>
          </a:stretch>
        </p:blipFill>
        <p:spPr>
          <a:xfrm>
            <a:off x="762000" y="428625"/>
            <a:ext cx="7620000" cy="42862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4"/>
          <p:cNvSpPr txBox="1"/>
          <p:nvPr>
            <p:ph type="title"/>
          </p:nvPr>
        </p:nvSpPr>
        <p:spPr>
          <a:xfrm>
            <a:off x="110000" y="54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Y6 content </a:t>
            </a:r>
            <a:endParaRPr/>
          </a:p>
        </p:txBody>
      </p:sp>
      <p:sp>
        <p:nvSpPr>
          <p:cNvPr id="119" name="Google Shape;119;p24"/>
          <p:cNvSpPr txBox="1"/>
          <p:nvPr>
            <p:ph idx="1" type="body"/>
          </p:nvPr>
        </p:nvSpPr>
        <p:spPr>
          <a:xfrm>
            <a:off x="110000" y="479050"/>
            <a:ext cx="8722500" cy="447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770"/>
              <a:buNone/>
            </a:pPr>
            <a:r>
              <a:rPr lang="en" sz="850">
                <a:latin typeface="Trebuchet MS"/>
                <a:ea typeface="Trebuchet MS"/>
                <a:cs typeface="Trebuchet MS"/>
                <a:sym typeface="Trebuchet MS"/>
              </a:rPr>
              <a:t>Session 1 - My self image</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LO: To be aware of my own self-image and how my body image fits into that</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Session 2 - Puberty</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LO: To explain how girls’ and boys’ bodies change during puberty and understand the importance of looking after yourself physically and emotionally. To know how to develop my own self esteem. </a:t>
            </a:r>
            <a:r>
              <a:rPr lang="en" sz="850">
                <a:latin typeface="Trebuchet MS"/>
                <a:ea typeface="Trebuchet MS"/>
                <a:cs typeface="Trebuchet MS"/>
                <a:sym typeface="Trebuchet MS"/>
              </a:rPr>
              <a:t>I can express how I feel about the changes that will happen to me during puberty. </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Session 3 - Babies: Conception to Birth</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LO: To describe how a baby develops from conception through the nine months of pregnancy, and how it is born. To recognise how I feel when I reflect on the development and birth of a baby. </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Session 4 - Boyfriends and girlfriends. </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LO: To understand how being physically attracted to someone changes the nature of the relationship and what that might mean about having a girlfriend/boyfriend. To understand that respect for one another is essential in a boyfriend/girlfriend relationship, and that I should not feel pressured into doing something I don’t want to.</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Session 5 - Real self and ideal self</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LO: To be aware of the importance of a positive self-esteem and what I can do to develop it. To express how I feel about my self-image and know how to challenge negative ‘body-talk’. </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Session 6 - The Year Ahead</a:t>
            </a:r>
            <a:endParaRPr sz="850">
              <a:latin typeface="Trebuchet MS"/>
              <a:ea typeface="Trebuchet MS"/>
              <a:cs typeface="Trebuchet MS"/>
              <a:sym typeface="Trebuchet MS"/>
            </a:endParaRPr>
          </a:p>
          <a:p>
            <a:pPr indent="0" lvl="0" marL="0" rtl="0" algn="l">
              <a:spcBef>
                <a:spcPts val="1200"/>
              </a:spcBef>
              <a:spcAft>
                <a:spcPts val="0"/>
              </a:spcAft>
              <a:buSzPts val="770"/>
              <a:buNone/>
            </a:pPr>
            <a:r>
              <a:rPr lang="en" sz="850">
                <a:latin typeface="Trebuchet MS"/>
                <a:ea typeface="Trebuchet MS"/>
                <a:cs typeface="Trebuchet MS"/>
                <a:sym typeface="Trebuchet MS"/>
              </a:rPr>
              <a:t>LO: To identify what I am looking forward to and what worries me about the transition to secondary school /or moving to my next class. To know know how to prepare myself emotionally for the changes next year.</a:t>
            </a:r>
            <a:endParaRPr sz="850">
              <a:latin typeface="Trebuchet MS"/>
              <a:ea typeface="Trebuchet MS"/>
              <a:cs typeface="Trebuchet MS"/>
              <a:sym typeface="Trebuchet MS"/>
            </a:endParaRPr>
          </a:p>
          <a:p>
            <a:pPr indent="0" lvl="0" marL="0" rtl="0" algn="l">
              <a:spcBef>
                <a:spcPts val="1200"/>
              </a:spcBef>
              <a:spcAft>
                <a:spcPts val="1200"/>
              </a:spcAft>
              <a:buSzPts val="770"/>
              <a:buNone/>
            </a:pPr>
            <a:r>
              <a:t/>
            </a:r>
            <a:endParaRPr sz="1000">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5" name="Google Shape;125;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26" name="Google Shape;126;p25"/>
          <p:cNvPicPr preferRelativeResize="0"/>
          <p:nvPr/>
        </p:nvPicPr>
        <p:blipFill>
          <a:blip r:embed="rId3">
            <a:alphaModFix/>
          </a:blip>
          <a:stretch>
            <a:fillRect/>
          </a:stretch>
        </p:blipFill>
        <p:spPr>
          <a:xfrm>
            <a:off x="2400405" y="222513"/>
            <a:ext cx="4129195" cy="46984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2" name="Google Shape;132;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3" name="Google Shape;133;p26"/>
          <p:cNvPicPr preferRelativeResize="0"/>
          <p:nvPr/>
        </p:nvPicPr>
        <p:blipFill>
          <a:blip r:embed="rId3">
            <a:alphaModFix/>
          </a:blip>
          <a:stretch>
            <a:fillRect/>
          </a:stretch>
        </p:blipFill>
        <p:spPr>
          <a:xfrm>
            <a:off x="2509838" y="333375"/>
            <a:ext cx="4124325" cy="4476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40" name="Google Shape;140;p27"/>
          <p:cNvPicPr preferRelativeResize="0"/>
          <p:nvPr/>
        </p:nvPicPr>
        <p:blipFill>
          <a:blip r:embed="rId3">
            <a:alphaModFix/>
          </a:blip>
          <a:stretch>
            <a:fillRect/>
          </a:stretch>
        </p:blipFill>
        <p:spPr>
          <a:xfrm>
            <a:off x="2514600" y="342900"/>
            <a:ext cx="4114800" cy="44577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46" name="Google Shape;146;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47" name="Google Shape;147;p28"/>
          <p:cNvPicPr preferRelativeResize="0"/>
          <p:nvPr/>
        </p:nvPicPr>
        <p:blipFill>
          <a:blip r:embed="rId3">
            <a:alphaModFix/>
          </a:blip>
          <a:stretch>
            <a:fillRect/>
          </a:stretch>
        </p:blipFill>
        <p:spPr>
          <a:xfrm>
            <a:off x="2509838" y="1538288"/>
            <a:ext cx="4124325" cy="20669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t/>
            </a:r>
            <a:endParaRPr sz="2920"/>
          </a:p>
        </p:txBody>
      </p:sp>
      <p:sp>
        <p:nvSpPr>
          <p:cNvPr id="153" name="Google Shape;153;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Clr>
                <a:schemeClr val="dk1"/>
              </a:buClr>
              <a:buSzPts val="990"/>
              <a:buFont typeface="Arial"/>
              <a:buNone/>
            </a:pPr>
            <a:r>
              <a:rPr lang="en" sz="4120">
                <a:solidFill>
                  <a:schemeClr val="dk1"/>
                </a:solidFill>
              </a:rPr>
              <a:t>Any questions? </a:t>
            </a:r>
            <a:endParaRPr sz="412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Aims:</a:t>
            </a:r>
            <a:endParaRPr b="1"/>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20000"/>
          </a:bodyPr>
          <a:lstStyle/>
          <a:p>
            <a:pPr indent="-343568" lvl="0" marL="457200" rtl="0" algn="l">
              <a:spcBef>
                <a:spcPts val="0"/>
              </a:spcBef>
              <a:spcAft>
                <a:spcPts val="0"/>
              </a:spcAft>
              <a:buSzPct val="100000"/>
              <a:buChar char="-"/>
            </a:pPr>
            <a:r>
              <a:rPr b="1" lang="en" sz="7242"/>
              <a:t>To share with you what is taught and why</a:t>
            </a:r>
            <a:endParaRPr b="1" sz="7242"/>
          </a:p>
          <a:p>
            <a:pPr indent="0" lvl="0" marL="457200" rtl="0" algn="l">
              <a:spcBef>
                <a:spcPts val="1200"/>
              </a:spcBef>
              <a:spcAft>
                <a:spcPts val="0"/>
              </a:spcAft>
              <a:buNone/>
            </a:pPr>
            <a:r>
              <a:t/>
            </a:r>
            <a:endParaRPr b="1" sz="7242"/>
          </a:p>
          <a:p>
            <a:pPr indent="-343568" lvl="0" marL="457200" rtl="0" algn="l">
              <a:spcBef>
                <a:spcPts val="1200"/>
              </a:spcBef>
              <a:spcAft>
                <a:spcPts val="0"/>
              </a:spcAft>
              <a:buSzPct val="100000"/>
              <a:buChar char="-"/>
            </a:pPr>
            <a:r>
              <a:rPr b="1" lang="en" sz="7242"/>
              <a:t>To reassure you that our programme of study is comprehensive and purposeful</a:t>
            </a:r>
            <a:endParaRPr b="1" sz="7242"/>
          </a:p>
          <a:p>
            <a:pPr indent="0" lvl="0" marL="457200" rtl="0" algn="l">
              <a:spcBef>
                <a:spcPts val="1200"/>
              </a:spcBef>
              <a:spcAft>
                <a:spcPts val="0"/>
              </a:spcAft>
              <a:buNone/>
            </a:pPr>
            <a:r>
              <a:t/>
            </a:r>
            <a:endParaRPr b="1" sz="7242"/>
          </a:p>
          <a:p>
            <a:pPr indent="-343568" lvl="0" marL="457200" rtl="0" algn="l">
              <a:spcBef>
                <a:spcPts val="1200"/>
              </a:spcBef>
              <a:spcAft>
                <a:spcPts val="0"/>
              </a:spcAft>
              <a:buSzPct val="100000"/>
              <a:buChar char="-"/>
            </a:pPr>
            <a:r>
              <a:rPr b="1" lang="en" sz="7242"/>
              <a:t>To discuss strategies to help support your child’s learning </a:t>
            </a:r>
            <a:endParaRPr b="1" sz="7242"/>
          </a:p>
          <a:p>
            <a:pPr indent="0" lvl="0" marL="0" rtl="0" algn="l">
              <a:spcBef>
                <a:spcPts val="1200"/>
              </a:spcBef>
              <a:spcAft>
                <a:spcPts val="0"/>
              </a:spcAft>
              <a:buNone/>
            </a:pPr>
            <a:r>
              <a:t/>
            </a:r>
            <a:endParaRPr b="1" sz="7242"/>
          </a:p>
          <a:p>
            <a:pPr indent="-343568" lvl="0" marL="457200" rtl="0" algn="l">
              <a:spcBef>
                <a:spcPts val="1200"/>
              </a:spcBef>
              <a:spcAft>
                <a:spcPts val="0"/>
              </a:spcAft>
              <a:buSzPct val="100000"/>
              <a:buChar char="-"/>
            </a:pPr>
            <a:r>
              <a:rPr b="1" lang="en" sz="7242"/>
              <a:t>Provide a space for your thoughts, worries and concerns</a:t>
            </a:r>
            <a:endParaRPr b="1" sz="7242"/>
          </a:p>
          <a:p>
            <a:pPr indent="0" lvl="0" marL="457200" rtl="0" algn="l">
              <a:spcBef>
                <a:spcPts val="1200"/>
              </a:spcBef>
              <a:spcAft>
                <a:spcPts val="0"/>
              </a:spcAft>
              <a:buNone/>
            </a:pPr>
            <a:r>
              <a:t/>
            </a:r>
            <a:endParaRPr b="1" sz="7242"/>
          </a:p>
          <a:p>
            <a:pPr indent="0" lvl="0" marL="457200" rtl="0" algn="l">
              <a:spcBef>
                <a:spcPts val="1200"/>
              </a:spcBef>
              <a:spcAft>
                <a:spcPts val="0"/>
              </a:spcAft>
              <a:buNone/>
            </a:pPr>
            <a:r>
              <a:t/>
            </a:r>
            <a:endParaRPr b="1" sz="7242"/>
          </a:p>
          <a:p>
            <a:pPr indent="0" lvl="0" marL="457200" rtl="0" algn="l">
              <a:spcBef>
                <a:spcPts val="1200"/>
              </a:spcBef>
              <a:spcAft>
                <a:spcPts val="0"/>
              </a:spcAft>
              <a:buNone/>
            </a:pPr>
            <a:r>
              <a:t/>
            </a:r>
            <a:endParaRPr/>
          </a:p>
          <a:p>
            <a:pPr indent="0" lvl="0" marL="45720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CB9C"/>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purpose</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The purpose of RSE is to provide knowledge and understanding of how the human body changes during puberty, and the processes of human reproduction, within the context of relationships based on love and </a:t>
            </a:r>
            <a:r>
              <a:rPr b="1" lang="en"/>
              <a:t>respect. </a:t>
            </a:r>
            <a:endParaRPr b="1"/>
          </a:p>
          <a:p>
            <a:pPr indent="0" lvl="0" marL="0" rtl="0" algn="l">
              <a:spcBef>
                <a:spcPts val="1200"/>
              </a:spcBef>
              <a:spcAft>
                <a:spcPts val="0"/>
              </a:spcAft>
              <a:buNone/>
            </a:pPr>
            <a:r>
              <a:t/>
            </a:r>
            <a:endParaRPr b="1"/>
          </a:p>
          <a:p>
            <a:pPr indent="0" lvl="0" marL="0" rtl="0" algn="l">
              <a:spcBef>
                <a:spcPts val="1200"/>
              </a:spcBef>
              <a:spcAft>
                <a:spcPts val="0"/>
              </a:spcAft>
              <a:buNone/>
            </a:pPr>
            <a:r>
              <a:rPr b="1" lang="en"/>
              <a:t>Relationships and Sex Education- the relationships part is the focus at Primary School. </a:t>
            </a:r>
            <a:endParaRPr b="1"/>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is it taught? </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a:t>Our PSHE (or Healthy Minds) curriculum covers-</a:t>
            </a:r>
            <a:endParaRPr b="1"/>
          </a:p>
          <a:p>
            <a:pPr indent="0" lvl="0" marL="0" rtl="0" algn="l">
              <a:spcBef>
                <a:spcPts val="1200"/>
              </a:spcBef>
              <a:spcAft>
                <a:spcPts val="0"/>
              </a:spcAft>
              <a:buNone/>
            </a:pPr>
            <a:r>
              <a:rPr b="1" lang="en"/>
              <a:t>Health Education (statutory) some crossover with science</a:t>
            </a:r>
            <a:endParaRPr b="1"/>
          </a:p>
          <a:p>
            <a:pPr indent="0" lvl="0" marL="0" rtl="0" algn="l">
              <a:spcBef>
                <a:spcPts val="1200"/>
              </a:spcBef>
              <a:spcAft>
                <a:spcPts val="0"/>
              </a:spcAft>
              <a:buNone/>
            </a:pPr>
            <a:r>
              <a:rPr b="1" lang="en"/>
              <a:t>Relationships Education (statutory) </a:t>
            </a:r>
            <a:endParaRPr b="1"/>
          </a:p>
          <a:p>
            <a:pPr indent="0" lvl="0" marL="0" rtl="0" algn="l">
              <a:spcBef>
                <a:spcPts val="1200"/>
              </a:spcBef>
              <a:spcAft>
                <a:spcPts val="0"/>
              </a:spcAft>
              <a:buNone/>
            </a:pPr>
            <a:r>
              <a:rPr b="1" lang="en"/>
              <a:t>Living in the wider world (Economic well-being, careers and enterprise education, and personal safety) Not yet statutory but considered best practice</a:t>
            </a:r>
            <a:endParaRPr b="1"/>
          </a:p>
          <a:p>
            <a:pPr indent="0" lvl="0" marL="0" rtl="0" algn="l">
              <a:spcBef>
                <a:spcPts val="1200"/>
              </a:spcBef>
              <a:spcAft>
                <a:spcPts val="0"/>
              </a:spcAft>
              <a:buNone/>
            </a:pPr>
            <a:r>
              <a:rPr b="1" lang="en"/>
              <a:t>and</a:t>
            </a:r>
            <a:endParaRPr b="1"/>
          </a:p>
          <a:p>
            <a:pPr indent="0" lvl="0" marL="0" rtl="0" algn="l">
              <a:spcBef>
                <a:spcPts val="1200"/>
              </a:spcBef>
              <a:spcAft>
                <a:spcPts val="0"/>
              </a:spcAft>
              <a:buNone/>
            </a:pPr>
            <a:r>
              <a:rPr b="1" lang="en"/>
              <a:t>Sex education (not statutory until KS3 but DfE recommends)</a:t>
            </a:r>
            <a:endParaRPr b="1"/>
          </a:p>
          <a:p>
            <a:pPr indent="0" lvl="0" marL="0" rtl="0" algn="l">
              <a:spcBef>
                <a:spcPts val="1200"/>
              </a:spcBef>
              <a:spcAft>
                <a:spcPts val="1200"/>
              </a:spcAft>
              <a:buNone/>
            </a:pPr>
            <a:r>
              <a:rPr b="1" lang="en"/>
              <a:t>You can legally withdraw your child from sex education lessons, but not Health Education, Relationships Education or Science lessons (which cover puberty)  </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DfE guidance </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t/>
            </a:r>
            <a:endParaRPr/>
          </a:p>
          <a:p>
            <a:pPr indent="0" lvl="0" marL="0" rtl="0" algn="l">
              <a:spcBef>
                <a:spcPts val="1200"/>
              </a:spcBef>
              <a:spcAft>
                <a:spcPts val="0"/>
              </a:spcAft>
              <a:buNone/>
            </a:pPr>
            <a:r>
              <a:rPr b="1" lang="en"/>
              <a:t>‘It is important that the transition phase before </a:t>
            </a:r>
            <a:r>
              <a:rPr b="1" lang="en"/>
              <a:t>moving</a:t>
            </a:r>
            <a:r>
              <a:rPr b="1" lang="en"/>
              <a:t> to secondary school supports pupils’ ongoing emotional and physical development effectively. </a:t>
            </a:r>
            <a:endParaRPr b="1"/>
          </a:p>
          <a:p>
            <a:pPr indent="0" lvl="0" marL="0" rtl="0" algn="l">
              <a:spcBef>
                <a:spcPts val="1200"/>
              </a:spcBef>
              <a:spcAft>
                <a:spcPts val="0"/>
              </a:spcAft>
              <a:buNone/>
            </a:pPr>
            <a:r>
              <a:rPr b="1" lang="en"/>
              <a:t>The DfE recommends </a:t>
            </a:r>
            <a:endParaRPr b="1"/>
          </a:p>
          <a:p>
            <a:pPr indent="0" lvl="0" marL="0" rtl="0" algn="l">
              <a:spcBef>
                <a:spcPts val="1200"/>
              </a:spcBef>
              <a:spcAft>
                <a:spcPts val="1200"/>
              </a:spcAft>
              <a:buNone/>
            </a:pPr>
            <a:r>
              <a:rPr b="1" lang="en"/>
              <a:t>that all primary schools have a sex education programme tailored to the age and physical and emotional maturity of the pupils. It should ensure that both boys and girls are prepared for the changes that adolescence brings and-drawing on knowledge of the human life cycle set out in the national curriculum for Science-how a baby is conceived and born’. </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599"/>
        </a:solidFill>
      </p:bgPr>
    </p:bg>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Whole school Jigsaw scheme of learning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b="1" lang="en"/>
              <a:t>Jigsaw is a progressive and spiral scheme of learning which ensures that learning from previous years is revisited and extended, adding new concepts, knowledge and skills, year on year, as appropriate. </a:t>
            </a:r>
            <a:endParaRPr b="1"/>
          </a:p>
          <a:p>
            <a:pPr indent="0" lvl="0" marL="0" rtl="0" algn="l">
              <a:spcBef>
                <a:spcPts val="1200"/>
              </a:spcBef>
              <a:spcAft>
                <a:spcPts val="0"/>
              </a:spcAft>
              <a:buNone/>
            </a:pPr>
            <a:r>
              <a:rPr b="1" lang="en"/>
              <a:t>Autumn 1 Being me in my world</a:t>
            </a:r>
            <a:endParaRPr b="1"/>
          </a:p>
          <a:p>
            <a:pPr indent="0" lvl="0" marL="0" rtl="0" algn="l">
              <a:spcBef>
                <a:spcPts val="1200"/>
              </a:spcBef>
              <a:spcAft>
                <a:spcPts val="0"/>
              </a:spcAft>
              <a:buNone/>
            </a:pPr>
            <a:r>
              <a:rPr b="1" lang="en"/>
              <a:t>Autumn 2 Celebrating difference</a:t>
            </a:r>
            <a:endParaRPr b="1"/>
          </a:p>
          <a:p>
            <a:pPr indent="0" lvl="0" marL="0" rtl="0" algn="l">
              <a:spcBef>
                <a:spcPts val="1200"/>
              </a:spcBef>
              <a:spcAft>
                <a:spcPts val="0"/>
              </a:spcAft>
              <a:buNone/>
            </a:pPr>
            <a:r>
              <a:rPr b="1" lang="en"/>
              <a:t>Spring 1 Dreams and goals </a:t>
            </a:r>
            <a:endParaRPr b="1"/>
          </a:p>
          <a:p>
            <a:pPr indent="0" lvl="0" marL="0" rtl="0" algn="l">
              <a:spcBef>
                <a:spcPts val="1200"/>
              </a:spcBef>
              <a:spcAft>
                <a:spcPts val="0"/>
              </a:spcAft>
              <a:buNone/>
            </a:pPr>
            <a:r>
              <a:rPr b="1" lang="en"/>
              <a:t>Spring 2 Healthy Me</a:t>
            </a:r>
            <a:endParaRPr b="1"/>
          </a:p>
          <a:p>
            <a:pPr indent="0" lvl="0" marL="0" rtl="0" algn="l">
              <a:spcBef>
                <a:spcPts val="1200"/>
              </a:spcBef>
              <a:spcAft>
                <a:spcPts val="0"/>
              </a:spcAft>
              <a:buNone/>
            </a:pPr>
            <a:r>
              <a:rPr b="1" lang="en"/>
              <a:t>Summer 1 Relationships </a:t>
            </a:r>
            <a:endParaRPr b="1"/>
          </a:p>
          <a:p>
            <a:pPr indent="0" lvl="0" marL="0" rtl="0" algn="l">
              <a:spcBef>
                <a:spcPts val="1200"/>
              </a:spcBef>
              <a:spcAft>
                <a:spcPts val="0"/>
              </a:spcAft>
              <a:buNone/>
            </a:pPr>
            <a:r>
              <a:rPr b="1" lang="en"/>
              <a:t>Summer 2 Changing me</a:t>
            </a:r>
            <a:endParaRPr b="1"/>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CCCC"/>
        </a:solidFill>
      </p:bgPr>
    </p:bg>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sz="2577">
                <a:solidFill>
                  <a:schemeClr val="dk2"/>
                </a:solidFill>
              </a:rPr>
              <a:t>Changing me</a:t>
            </a:r>
            <a:endParaRPr b="1" sz="3577"/>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t>Sensitive content begins at Y4 so that </a:t>
            </a:r>
            <a:r>
              <a:rPr b="1" lang="en"/>
              <a:t>children</a:t>
            </a:r>
            <a:r>
              <a:rPr b="1" lang="en"/>
              <a:t> are prepared for changes that might happen to them and </a:t>
            </a:r>
            <a:r>
              <a:rPr b="1" lang="en"/>
              <a:t>their</a:t>
            </a:r>
            <a:r>
              <a:rPr b="1" lang="en"/>
              <a:t> bodies. We share the year group unit overviews (with key vocab used) so that </a:t>
            </a:r>
            <a:r>
              <a:rPr b="1" lang="en"/>
              <a:t>parents</a:t>
            </a:r>
            <a:r>
              <a:rPr b="1" lang="en"/>
              <a:t> have the opportunity to discuss anything they wish with </a:t>
            </a:r>
            <a:r>
              <a:rPr b="1" lang="en"/>
              <a:t>their</a:t>
            </a:r>
            <a:r>
              <a:rPr b="1" lang="en"/>
              <a:t> children prior to the teaching, or to answer questions that might arise from </a:t>
            </a:r>
            <a:r>
              <a:rPr b="1" lang="en"/>
              <a:t>their</a:t>
            </a:r>
            <a:r>
              <a:rPr b="1" lang="en"/>
              <a:t> children after the teaching. </a:t>
            </a:r>
            <a:endParaRPr b="1"/>
          </a:p>
          <a:p>
            <a:pPr indent="0" lvl="0" marL="0" rtl="0" algn="l">
              <a:spcBef>
                <a:spcPts val="1200"/>
              </a:spcBef>
              <a:spcAft>
                <a:spcPts val="0"/>
              </a:spcAft>
              <a:buNone/>
            </a:pPr>
            <a:r>
              <a:rPr b="1" lang="en"/>
              <a:t>Year 4-Puberty and Periods </a:t>
            </a:r>
            <a:endParaRPr b="1"/>
          </a:p>
          <a:p>
            <a:pPr indent="0" lvl="0" marL="0" rtl="0" algn="l">
              <a:spcBef>
                <a:spcPts val="1200"/>
              </a:spcBef>
              <a:spcAft>
                <a:spcPts val="0"/>
              </a:spcAft>
              <a:buNone/>
            </a:pPr>
            <a:r>
              <a:rPr b="1" lang="en"/>
              <a:t>Year 5-Puberty, periods and conception </a:t>
            </a:r>
            <a:endParaRPr b="1"/>
          </a:p>
          <a:p>
            <a:pPr indent="0" lvl="0" marL="0" rtl="0" algn="l">
              <a:spcBef>
                <a:spcPts val="1200"/>
              </a:spcBef>
              <a:spcAft>
                <a:spcPts val="0"/>
              </a:spcAft>
              <a:buNone/>
            </a:pPr>
            <a:r>
              <a:rPr b="1" lang="en"/>
              <a:t>Year 6 -Puberty, conception, mutual respect and </a:t>
            </a:r>
            <a:r>
              <a:rPr b="1" lang="en"/>
              <a:t>consent</a:t>
            </a:r>
            <a:r>
              <a:rPr b="1" lang="en"/>
              <a:t> </a:t>
            </a:r>
            <a:endParaRPr b="1"/>
          </a:p>
          <a:p>
            <a:pPr indent="0" lvl="0" marL="0" rtl="0" algn="l">
              <a:spcBef>
                <a:spcPts val="1200"/>
              </a:spcBef>
              <a:spcAft>
                <a:spcPts val="1200"/>
              </a:spcAft>
              <a:buNone/>
            </a:pPr>
            <a:r>
              <a:rPr b="1" lang="en"/>
              <a:t>This year the current Y6 will be taught sessions from the Y4 Y5 and Y6 units otherwise they will miss out on some vital teaching content. </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Y5 and Y6 lessons </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SzPts val="2400"/>
              <a:buChar char="●"/>
            </a:pPr>
            <a:r>
              <a:rPr b="1" lang="en" sz="2400"/>
              <a:t>Taught by class teachers, boys and girls together (all need to know everything) </a:t>
            </a:r>
            <a:endParaRPr b="1" sz="2400"/>
          </a:p>
          <a:p>
            <a:pPr indent="-381000" lvl="0" marL="457200" rtl="0" algn="l">
              <a:spcBef>
                <a:spcPts val="0"/>
              </a:spcBef>
              <a:spcAft>
                <a:spcPts val="0"/>
              </a:spcAft>
              <a:buSzPts val="2400"/>
              <a:buChar char="●"/>
            </a:pPr>
            <a:r>
              <a:rPr b="1" lang="en" sz="2400"/>
              <a:t>Question box </a:t>
            </a:r>
            <a:endParaRPr b="1" sz="2400"/>
          </a:p>
          <a:p>
            <a:pPr indent="-381000" lvl="0" marL="457200" rtl="0" algn="l">
              <a:spcBef>
                <a:spcPts val="0"/>
              </a:spcBef>
              <a:spcAft>
                <a:spcPts val="0"/>
              </a:spcAft>
              <a:buSzPts val="2400"/>
              <a:buChar char="●"/>
            </a:pPr>
            <a:r>
              <a:rPr b="1" lang="en" sz="2400"/>
              <a:t>Age appropriate</a:t>
            </a:r>
            <a:endParaRPr b="1" sz="2400"/>
          </a:p>
          <a:p>
            <a:pPr indent="-381000" lvl="0" marL="457200" rtl="0" algn="l">
              <a:spcBef>
                <a:spcPts val="0"/>
              </a:spcBef>
              <a:spcAft>
                <a:spcPts val="0"/>
              </a:spcAft>
              <a:buSzPts val="2400"/>
              <a:buChar char="●"/>
            </a:pPr>
            <a:r>
              <a:rPr b="1" lang="en" sz="2400"/>
              <a:t>Handled sensitively, taught by class teachers as they already have a trusted relationship </a:t>
            </a:r>
            <a:endParaRPr b="1"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361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46698"/>
              <a:buNone/>
            </a:pPr>
            <a:r>
              <a:rPr lang="en" sz="2120"/>
              <a:t>Y5 content </a:t>
            </a:r>
            <a:endParaRPr sz="2120"/>
          </a:p>
        </p:txBody>
      </p:sp>
      <p:sp>
        <p:nvSpPr>
          <p:cNvPr id="103" name="Google Shape;103;p21"/>
          <p:cNvSpPr txBox="1"/>
          <p:nvPr>
            <p:ph idx="1" type="body"/>
          </p:nvPr>
        </p:nvSpPr>
        <p:spPr>
          <a:xfrm>
            <a:off x="311700" y="806825"/>
            <a:ext cx="8520600" cy="4336500"/>
          </a:xfrm>
          <a:prstGeom prst="rect">
            <a:avLst/>
          </a:prstGeom>
        </p:spPr>
        <p:txBody>
          <a:bodyPr anchorCtr="0" anchor="t" bIns="91425" lIns="91425" spcFirstLastPara="1" rIns="91425" wrap="square" tIns="91425">
            <a:normAutofit fontScale="55000" lnSpcReduction="10000"/>
          </a:bodyPr>
          <a:lstStyle/>
          <a:p>
            <a:pPr indent="0" lvl="0" marL="0" rtl="0" algn="l">
              <a:spcBef>
                <a:spcPts val="0"/>
              </a:spcBef>
              <a:spcAft>
                <a:spcPts val="0"/>
              </a:spcAft>
              <a:buNone/>
            </a:pPr>
            <a:r>
              <a:rPr lang="en" sz="1600"/>
              <a:t>The year 5 children will have a weekly lesson covering the following areas:</a:t>
            </a:r>
            <a:endParaRPr sz="1600"/>
          </a:p>
          <a:p>
            <a:pPr indent="0" lvl="0" marL="0" rtl="0" algn="l">
              <a:spcBef>
                <a:spcPts val="1200"/>
              </a:spcBef>
              <a:spcAft>
                <a:spcPts val="0"/>
              </a:spcAft>
              <a:buNone/>
            </a:pPr>
            <a:r>
              <a:rPr lang="en" sz="1600"/>
              <a:t>Week 1 - Self and body image</a:t>
            </a:r>
            <a:endParaRPr sz="1600"/>
          </a:p>
          <a:p>
            <a:pPr indent="0" lvl="0" marL="0" rtl="0" algn="l">
              <a:spcBef>
                <a:spcPts val="1200"/>
              </a:spcBef>
              <a:spcAft>
                <a:spcPts val="0"/>
              </a:spcAft>
              <a:buNone/>
            </a:pPr>
            <a:r>
              <a:rPr lang="en" sz="1600"/>
              <a:t>LI: I am aware of my own self-image and how my body image fits into that. I know how to develop my own self esteem </a:t>
            </a:r>
            <a:endParaRPr sz="1600"/>
          </a:p>
          <a:p>
            <a:pPr indent="0" lvl="0" marL="0" rtl="0" algn="l">
              <a:spcBef>
                <a:spcPts val="1200"/>
              </a:spcBef>
              <a:spcAft>
                <a:spcPts val="0"/>
              </a:spcAft>
              <a:buNone/>
            </a:pPr>
            <a:r>
              <a:rPr lang="en" sz="1600"/>
              <a:t>Week 2 - Puberty for girls</a:t>
            </a:r>
            <a:endParaRPr sz="1600"/>
          </a:p>
          <a:p>
            <a:pPr indent="0" lvl="0" marL="0" rtl="0" algn="l">
              <a:spcBef>
                <a:spcPts val="1200"/>
              </a:spcBef>
              <a:spcAft>
                <a:spcPts val="0"/>
              </a:spcAft>
              <a:buNone/>
            </a:pPr>
            <a:r>
              <a:rPr lang="en" sz="1600"/>
              <a:t>LI: I can explain how a girl’s body changes during puberty and understand the importance of looking after yourself physically and emotionally. I understand that puberty is a natural process that happens to everybody and that it will be ok for me.</a:t>
            </a:r>
            <a:endParaRPr sz="1600"/>
          </a:p>
          <a:p>
            <a:pPr indent="0" lvl="0" marL="0" rtl="0" algn="l">
              <a:spcBef>
                <a:spcPts val="1200"/>
              </a:spcBef>
              <a:spcAft>
                <a:spcPts val="0"/>
              </a:spcAft>
              <a:buNone/>
            </a:pPr>
            <a:r>
              <a:rPr lang="en" sz="1600"/>
              <a:t>Week 3 - Puberty for boys </a:t>
            </a:r>
            <a:r>
              <a:rPr lang="en" sz="1600"/>
              <a:t>  </a:t>
            </a:r>
            <a:endParaRPr sz="1600"/>
          </a:p>
          <a:p>
            <a:pPr indent="0" lvl="0" marL="0" rtl="0" algn="l">
              <a:spcBef>
                <a:spcPts val="1200"/>
              </a:spcBef>
              <a:spcAft>
                <a:spcPts val="0"/>
              </a:spcAft>
              <a:buNone/>
            </a:pPr>
            <a:r>
              <a:rPr lang="en" sz="1600"/>
              <a:t>LI: I can describe how boys’ and girls’ bodies change during puberty. I can express how I feel about the changes that will happen to me during puberty.</a:t>
            </a:r>
            <a:endParaRPr sz="1600"/>
          </a:p>
          <a:p>
            <a:pPr indent="0" lvl="0" marL="0" rtl="0" algn="l">
              <a:spcBef>
                <a:spcPts val="1200"/>
              </a:spcBef>
              <a:spcAft>
                <a:spcPts val="0"/>
              </a:spcAft>
              <a:buNone/>
            </a:pPr>
            <a:r>
              <a:rPr lang="en" sz="1600"/>
              <a:t>Week 4 - Conception</a:t>
            </a:r>
            <a:endParaRPr sz="1600"/>
          </a:p>
          <a:p>
            <a:pPr indent="0" lvl="0" marL="0" rtl="0" algn="l">
              <a:spcBef>
                <a:spcPts val="1200"/>
              </a:spcBef>
              <a:spcAft>
                <a:spcPts val="0"/>
              </a:spcAft>
              <a:buNone/>
            </a:pPr>
            <a:r>
              <a:rPr lang="en" sz="1600"/>
              <a:t>LI: I understand that sexual intercourse can lead to conception and that is how babies are usually made. I also understand that sometimes people need IVF to help them have a baby. I appreciate how amazing it is that human bodies can reproduce in these ways,</a:t>
            </a:r>
            <a:endParaRPr sz="1600"/>
          </a:p>
          <a:p>
            <a:pPr indent="0" lvl="0" marL="0" rtl="0" algn="l">
              <a:spcBef>
                <a:spcPts val="1200"/>
              </a:spcBef>
              <a:spcAft>
                <a:spcPts val="0"/>
              </a:spcAft>
              <a:buNone/>
            </a:pPr>
            <a:r>
              <a:rPr lang="en" sz="1600"/>
              <a:t>Week 5 - Looking ahead 1</a:t>
            </a:r>
            <a:endParaRPr sz="1600"/>
          </a:p>
          <a:p>
            <a:pPr indent="0" lvl="0" marL="0" rtl="0" algn="l">
              <a:spcBef>
                <a:spcPts val="1200"/>
              </a:spcBef>
              <a:spcAft>
                <a:spcPts val="0"/>
              </a:spcAft>
              <a:buNone/>
            </a:pPr>
            <a:r>
              <a:rPr lang="en" sz="1600"/>
              <a:t>LI: I can identify what I am looking forward to about becoming a teenager and understand this brings browning responsibilities (age of consent). I am confident that I can cope with the changes that growing up will bring.</a:t>
            </a:r>
            <a:endParaRPr sz="1600"/>
          </a:p>
          <a:p>
            <a:pPr indent="0" lvl="0" marL="0" rtl="0" algn="l">
              <a:spcBef>
                <a:spcPts val="1200"/>
              </a:spcBef>
              <a:spcAft>
                <a:spcPts val="0"/>
              </a:spcAft>
              <a:buNone/>
            </a:pPr>
            <a:r>
              <a:rPr lang="en" sz="1600"/>
              <a:t>Week 6 - Looking ahead 2</a:t>
            </a:r>
            <a:endParaRPr sz="1600"/>
          </a:p>
          <a:p>
            <a:pPr indent="0" lvl="0" marL="0" rtl="0" algn="l">
              <a:spcBef>
                <a:spcPts val="1200"/>
              </a:spcBef>
              <a:spcAft>
                <a:spcPts val="1200"/>
              </a:spcAft>
              <a:buNone/>
            </a:pPr>
            <a:r>
              <a:rPr lang="en" sz="1600"/>
              <a:t>LI: I can identify what I am looking forward to when I move to my next class. I can start to think about changes I will make next year and know how to go about this.</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