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02"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cf604079e8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cf604079e8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cf604079e8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cf604079e8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f604079e8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cf604079e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f604079e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f604079e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252a49c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252a49c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51488c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51488cc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1488ccf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51488ccf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51488ccf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51488ccf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51488cc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51488cc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f604079e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f604079e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cf604079e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cf604079e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cf604079e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cf604079e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cf604079e8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cf604079e8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f604079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cf604079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3c9b7f37f1ce36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3c9b7f37f1ce36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f604079e8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cf604079e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3c9b7f37f1ce3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3c9b7f37f1ce3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3c9b7f37f1ce36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3c9b7f37f1ce3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3c9b7f37f1ce3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3c9b7f37f1ce3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d4de202b8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d4de202b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f604079e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cf604079e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f604079e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cf604079e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cf604079e8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cf604079e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037118"/>
            <a:ext cx="8520600" cy="101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Maths at Marsh Gibbon</a:t>
            </a:r>
            <a:endParaRPr dirty="0"/>
          </a:p>
        </p:txBody>
      </p:sp>
      <p:sp>
        <p:nvSpPr>
          <p:cNvPr id="55" name="Google Shape;55;p13"/>
          <p:cNvSpPr txBox="1">
            <a:spLocks noGrp="1"/>
          </p:cNvSpPr>
          <p:nvPr>
            <p:ph type="subTitle" idx="1"/>
          </p:nvPr>
        </p:nvSpPr>
        <p:spPr>
          <a:xfrm>
            <a:off x="126909" y="3106382"/>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b="1" dirty="0">
                <a:solidFill>
                  <a:schemeClr val="dk1"/>
                </a:solidFill>
              </a:rPr>
              <a:t>A </a:t>
            </a:r>
            <a:r>
              <a:rPr lang="en-GB" sz="3600" b="1" dirty="0">
                <a:solidFill>
                  <a:schemeClr val="dk1"/>
                </a:solidFill>
              </a:rPr>
              <a:t>M</a:t>
            </a:r>
            <a:r>
              <a:rPr lang="en" sz="3600" b="1" dirty="0">
                <a:solidFill>
                  <a:schemeClr val="dk1"/>
                </a:solidFill>
              </a:rPr>
              <a:t>astery Approach </a:t>
            </a:r>
            <a:endParaRPr sz="3600" b="1" dirty="0">
              <a:solidFill>
                <a:schemeClr val="dk1"/>
              </a:solidFill>
            </a:endParaRPr>
          </a:p>
        </p:txBody>
      </p:sp>
      <p:pic>
        <p:nvPicPr>
          <p:cNvPr id="5"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A89136BA-8B65-429B-92E8-DBC310675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49" y="-56711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35A79DBE-7D55-4FB6-B546-BCB4367CF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2199FA8-B475-42E0-8F9C-C844E4BA5B8F}"/>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1178863" y="576325"/>
            <a:ext cx="6067425" cy="4114800"/>
          </a:xfrm>
          <a:prstGeom prst="rect">
            <a:avLst/>
          </a:prstGeom>
          <a:noFill/>
          <a:ln>
            <a:noFill/>
          </a:ln>
        </p:spPr>
      </p:pic>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77AB1CA5-80E9-42B9-90D2-837632C4D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15040ED0-9635-42BF-96E0-08C16F9A4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7FE20CE-A6BC-4C1C-BB5C-3BF23F38DCFC}"/>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Abstract</a:t>
            </a:r>
            <a:endParaRPr/>
          </a:p>
        </p:txBody>
      </p:sp>
      <p:sp>
        <p:nvSpPr>
          <p:cNvPr id="134" name="Google Shape;134;p23"/>
          <p:cNvSpPr txBox="1">
            <a:spLocks noGrp="1"/>
          </p:cNvSpPr>
          <p:nvPr>
            <p:ph type="body" idx="1"/>
          </p:nvPr>
        </p:nvSpPr>
        <p:spPr>
          <a:xfrm>
            <a:off x="311700" y="1152475"/>
            <a:ext cx="29631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solidFill>
                  <a:schemeClr val="dk1"/>
                </a:solidFill>
              </a:rPr>
              <a:t>Abstract is the ‘symbolic’ stage, where children use abstract symbols and numbers to model problems.  E.g. +, -, x, ÷  to indicate addition, subtraction, multiplication or division or the numerator and denominator of a fraction.</a:t>
            </a:r>
            <a:endParaRPr>
              <a:solidFill>
                <a:schemeClr val="dk1"/>
              </a:solidFill>
            </a:endParaRPr>
          </a:p>
        </p:txBody>
      </p:sp>
      <p:pic>
        <p:nvPicPr>
          <p:cNvPr id="136" name="Google Shape;136;p23"/>
          <p:cNvPicPr preferRelativeResize="0"/>
          <p:nvPr/>
        </p:nvPicPr>
        <p:blipFill>
          <a:blip r:embed="rId3">
            <a:alphaModFix/>
          </a:blip>
          <a:stretch>
            <a:fillRect/>
          </a:stretch>
        </p:blipFill>
        <p:spPr>
          <a:xfrm>
            <a:off x="4154900" y="243975"/>
            <a:ext cx="2963100" cy="4442499"/>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DC058BCE-E33B-47A7-9355-8974DD2E6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8CCE6B03-A00E-42C9-AC9B-F7E0787189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0A73E5-CEFA-49EF-B2B8-77AA25CD2240}"/>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208099" y="634073"/>
            <a:ext cx="7173845" cy="4295103"/>
          </a:xfrm>
          <a:prstGeom prst="rect">
            <a:avLst/>
          </a:prstGeom>
          <a:noFill/>
          <a:ln>
            <a:noFill/>
          </a:ln>
        </p:spPr>
      </p:pic>
      <p:pic>
        <p:nvPicPr>
          <p:cNvPr id="5"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CCAD95CC-F7EA-4BB0-86E0-01EB30DE2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86" y="-58985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BE71C37B-4ECF-4C4E-BF20-76EF1F01A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F245444-C95D-4753-95B0-8F15C307F596}"/>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694125" y="424275"/>
            <a:ext cx="7460175" cy="1754550"/>
          </a:xfrm>
          <a:prstGeom prst="rect">
            <a:avLst/>
          </a:prstGeom>
          <a:noFill/>
          <a:ln>
            <a:noFill/>
          </a:ln>
        </p:spPr>
      </p:pic>
      <p:pic>
        <p:nvPicPr>
          <p:cNvPr id="148" name="Google Shape;148;p25"/>
          <p:cNvPicPr preferRelativeResize="0"/>
          <p:nvPr/>
        </p:nvPicPr>
        <p:blipFill>
          <a:blip r:embed="rId4">
            <a:alphaModFix/>
          </a:blip>
          <a:stretch>
            <a:fillRect/>
          </a:stretch>
        </p:blipFill>
        <p:spPr>
          <a:xfrm>
            <a:off x="1539803" y="2725478"/>
            <a:ext cx="5651575" cy="2055125"/>
          </a:xfrm>
          <a:prstGeom prst="rect">
            <a:avLst/>
          </a:prstGeom>
          <a:noFill/>
          <a:ln>
            <a:noFill/>
          </a:ln>
        </p:spPr>
      </p:pic>
      <p:pic>
        <p:nvPicPr>
          <p:cNvPr id="4"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73159746-0DA3-4412-ACD0-1F82083E2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DF9F0F69-F28E-463E-AD5C-C7582254D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Calculation Policy</a:t>
            </a:r>
            <a:endParaRPr/>
          </a:p>
        </p:txBody>
      </p:sp>
      <p:sp>
        <p:nvSpPr>
          <p:cNvPr id="154" name="Google Shape;15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This CPA is applied throughout our calculation policy to the ways we teach the children to calculate in lessons. </a:t>
            </a:r>
            <a:endParaRPr/>
          </a:p>
          <a:p>
            <a:pPr marL="0" lvl="0" indent="0" algn="l" rtl="0">
              <a:spcBef>
                <a:spcPts val="1200"/>
              </a:spcBef>
              <a:spcAft>
                <a:spcPts val="0"/>
              </a:spcAft>
              <a:buNone/>
            </a:pPr>
            <a:r>
              <a:rPr lang="en"/>
              <a:t>The children should be secure with a method before introducing the next step. </a:t>
            </a:r>
            <a:endParaRPr/>
          </a:p>
          <a:p>
            <a:pPr marL="0" lvl="0" indent="0" algn="l" rtl="0">
              <a:spcBef>
                <a:spcPts val="1200"/>
              </a:spcBef>
              <a:spcAft>
                <a:spcPts val="0"/>
              </a:spcAft>
              <a:buNone/>
            </a:pPr>
            <a:r>
              <a:rPr lang="en"/>
              <a:t>Here are some examples of how it can be applied:</a:t>
            </a:r>
            <a:endParaRPr/>
          </a:p>
          <a:p>
            <a:pPr marL="0" lvl="0" indent="0" algn="l" rtl="0">
              <a:spcBef>
                <a:spcPts val="1200"/>
              </a:spcBef>
              <a:spcAft>
                <a:spcPts val="1200"/>
              </a:spcAft>
              <a:buNone/>
            </a:pPr>
            <a:endParaRPr/>
          </a:p>
        </p:txBody>
      </p:sp>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60E32EEF-24EB-4C76-9892-7570F733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640ACBDB-DC41-4857-A6FC-B573CD737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F8740D9-55D7-41E4-A843-3EFAE7E5722B}"/>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a:alphaModFix/>
          </a:blip>
          <a:srcRect l="27699" t="21454" r="9632" b="7431"/>
          <a:stretch/>
        </p:blipFill>
        <p:spPr>
          <a:xfrm>
            <a:off x="404800" y="224650"/>
            <a:ext cx="7358075" cy="4694200"/>
          </a:xfrm>
          <a:prstGeom prst="rect">
            <a:avLst/>
          </a:prstGeom>
          <a:noFill/>
          <a:ln>
            <a:noFill/>
          </a:ln>
        </p:spPr>
      </p:pic>
      <p:pic>
        <p:nvPicPr>
          <p:cNvPr id="3"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5A3A586F-DECC-4E1F-8CA4-DEEDD7098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5D341E86-169D-4981-B003-BA2B59272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E5BC833-6167-477B-AB3F-D5EB90CE95B3}"/>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rotWithShape="1">
          <a:blip r:embed="rId3">
            <a:alphaModFix/>
          </a:blip>
          <a:srcRect l="29221" t="34007" r="9493" b="25885"/>
          <a:stretch/>
        </p:blipFill>
        <p:spPr>
          <a:xfrm>
            <a:off x="316825" y="1160875"/>
            <a:ext cx="8510351" cy="3131349"/>
          </a:xfrm>
          <a:prstGeom prst="rect">
            <a:avLst/>
          </a:prstGeom>
          <a:noFill/>
          <a:ln>
            <a:noFill/>
          </a:ln>
        </p:spPr>
      </p:pic>
      <p:sp>
        <p:nvSpPr>
          <p:cNvPr id="165" name="Google Shape;165;p28"/>
          <p:cNvSpPr txBox="1"/>
          <p:nvPr/>
        </p:nvSpPr>
        <p:spPr>
          <a:xfrm>
            <a:off x="404800" y="285750"/>
            <a:ext cx="5631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t>Subtracting with exchanging:</a:t>
            </a:r>
            <a:endParaRPr sz="3000"/>
          </a:p>
        </p:txBody>
      </p:sp>
      <p:pic>
        <p:nvPicPr>
          <p:cNvPr id="4"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210A20A9-A17B-4392-ABDB-7109D1CBD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B20AE7-36A8-401D-95E0-A604CA4C3527}"/>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F9DE48E3-E130-4423-A57F-90239ECB4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p:nvPr/>
        </p:nvSpPr>
        <p:spPr>
          <a:xfrm>
            <a:off x="261950" y="152275"/>
            <a:ext cx="6489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t>Multiplication:</a:t>
            </a:r>
            <a:endParaRPr sz="3000"/>
          </a:p>
        </p:txBody>
      </p:sp>
      <p:pic>
        <p:nvPicPr>
          <p:cNvPr id="171" name="Google Shape;171;p29"/>
          <p:cNvPicPr preferRelativeResize="0"/>
          <p:nvPr/>
        </p:nvPicPr>
        <p:blipFill rotWithShape="1">
          <a:blip r:embed="rId3">
            <a:alphaModFix/>
          </a:blip>
          <a:srcRect l="28485" t="26984" r="8506" b="8118"/>
          <a:stretch/>
        </p:blipFill>
        <p:spPr>
          <a:xfrm>
            <a:off x="261950" y="792375"/>
            <a:ext cx="7250899" cy="4198850"/>
          </a:xfrm>
          <a:prstGeom prst="rect">
            <a:avLst/>
          </a:prstGeom>
          <a:noFill/>
          <a:ln>
            <a:noFill/>
          </a:ln>
        </p:spPr>
      </p:pic>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0C07C696-F8F0-469D-9D2E-E2E493FFE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74DBA75C-DC66-4A00-B748-3EACF37E6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431B87D-0759-4AAC-BBD3-BF9717BBDFFA}"/>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0"/>
          <p:cNvPicPr preferRelativeResize="0"/>
          <p:nvPr/>
        </p:nvPicPr>
        <p:blipFill rotWithShape="1">
          <a:blip r:embed="rId3">
            <a:alphaModFix/>
          </a:blip>
          <a:srcRect l="28808" t="20717" r="8522" b="21702"/>
          <a:stretch/>
        </p:blipFill>
        <p:spPr>
          <a:xfrm>
            <a:off x="0" y="862925"/>
            <a:ext cx="8286750" cy="4280575"/>
          </a:xfrm>
          <a:prstGeom prst="rect">
            <a:avLst/>
          </a:prstGeom>
          <a:noFill/>
          <a:ln>
            <a:noFill/>
          </a:ln>
        </p:spPr>
      </p:pic>
      <p:sp>
        <p:nvSpPr>
          <p:cNvPr id="177" name="Google Shape;177;p30"/>
          <p:cNvSpPr txBox="1"/>
          <p:nvPr/>
        </p:nvSpPr>
        <p:spPr>
          <a:xfrm>
            <a:off x="238125" y="178600"/>
            <a:ext cx="4679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t>Division:</a:t>
            </a:r>
            <a:endParaRPr sz="3000"/>
          </a:p>
        </p:txBody>
      </p:sp>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241490B0-FD97-484F-8ABF-81FF27873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366863D4-E7A4-415A-87E4-4887D8A7A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DEEE09-3DDE-4A84-AD9B-F1F2227BFD99}"/>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249725" y="308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Supporting our Maths Lessons with Fluency</a:t>
            </a:r>
            <a:endParaRPr/>
          </a:p>
          <a:p>
            <a:pPr marL="0" lvl="0" indent="0" algn="l" rtl="0">
              <a:spcBef>
                <a:spcPts val="0"/>
              </a:spcBef>
              <a:spcAft>
                <a:spcPts val="0"/>
              </a:spcAft>
              <a:buNone/>
            </a:pPr>
            <a:endParaRPr/>
          </a:p>
        </p:txBody>
      </p:sp>
      <p:sp>
        <p:nvSpPr>
          <p:cNvPr id="184" name="Google Shape;184;p31"/>
          <p:cNvSpPr txBox="1">
            <a:spLocks noGrp="1"/>
          </p:cNvSpPr>
          <p:nvPr>
            <p:ph type="body" idx="1"/>
          </p:nvPr>
        </p:nvSpPr>
        <p:spPr>
          <a:xfrm>
            <a:off x="311700" y="962950"/>
            <a:ext cx="8520600" cy="262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What is Fluency?</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Fluency involves...</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Quick recall of facts and procedures - number sense</a:t>
            </a:r>
            <a:endParaRPr sz="1000">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flexibility to move between different contexts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ability to recognise relationships/structures and make connections in mathematics</a:t>
            </a:r>
            <a:endParaRPr>
              <a:solidFill>
                <a:schemeClr val="dk1"/>
              </a:solidFill>
            </a:endParaRPr>
          </a:p>
        </p:txBody>
      </p:sp>
      <p:sp>
        <p:nvSpPr>
          <p:cNvPr id="185" name="Google Shape;185;p31"/>
          <p:cNvSpPr txBox="1"/>
          <p:nvPr/>
        </p:nvSpPr>
        <p:spPr>
          <a:xfrm>
            <a:off x="116400" y="3667125"/>
            <a:ext cx="8911200" cy="800400"/>
          </a:xfrm>
          <a:prstGeom prst="rect">
            <a:avLst/>
          </a:prstGeom>
          <a:noFill/>
          <a:ln w="9525"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i="1"/>
              <a:t>Fluency allows children to do richer, deeper mathematics: reasoning, problem-solving, spotting patterns and making connections.</a:t>
            </a:r>
            <a:endParaRPr sz="2000" b="1" i="1"/>
          </a:p>
        </p:txBody>
      </p:sp>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740BCFDD-06BB-4B39-B374-B11706731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00C4ADF6-14C5-422D-ABAA-6999F5286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C216D4C-62A1-4BE4-87EB-815734562BAC}"/>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46698"/>
              <a:buFont typeface="Arial"/>
              <a:buNone/>
            </a:pPr>
            <a:r>
              <a:rPr lang="en" sz="2355" b="1" u="sng"/>
              <a:t>Aims of this morning:</a:t>
            </a:r>
            <a:endParaRPr sz="3355" b="1" u="sng"/>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To introduce the Mastery approach</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To share how the Mastery approach supports our teaching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To share how the calculation policy is implemented across the school. </a:t>
            </a:r>
            <a:endParaRPr>
              <a:solidFill>
                <a:schemeClr val="dk1"/>
              </a:solidFill>
            </a:endParaRPr>
          </a:p>
        </p:txBody>
      </p:sp>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C7EA06D5-2214-47B9-835D-4CA8069FD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704643A4-78CD-4CEF-96A0-47E6A3048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0B5DF73-D3AB-4115-85FE-B90FC63B1B11}"/>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32"/>
          <p:cNvSpPr txBox="1">
            <a:spLocks noGrp="1"/>
          </p:cNvSpPr>
          <p:nvPr>
            <p:ph type="body" idx="1"/>
          </p:nvPr>
        </p:nvSpPr>
        <p:spPr>
          <a:xfrm>
            <a:off x="98700" y="767900"/>
            <a:ext cx="8946600" cy="38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If a pupil knows these facts, they will then be able to start making deeper connections for example: </a:t>
            </a:r>
            <a:r>
              <a:rPr lang="en" b="1">
                <a:solidFill>
                  <a:schemeClr val="dk1"/>
                </a:solidFill>
              </a:rPr>
              <a:t>8 × 6:</a:t>
            </a:r>
            <a:endParaRPr b="1">
              <a:solidFill>
                <a:schemeClr val="dk1"/>
              </a:solidFill>
            </a:endParaRPr>
          </a:p>
          <a:p>
            <a:pPr marL="457200" lvl="0" indent="-330200" algn="l" rtl="0">
              <a:spcBef>
                <a:spcPts val="1200"/>
              </a:spcBef>
              <a:spcAft>
                <a:spcPts val="0"/>
              </a:spcAft>
              <a:buClr>
                <a:schemeClr val="dk1"/>
              </a:buClr>
              <a:buSzPts val="1600"/>
              <a:buChar char="●"/>
            </a:pPr>
            <a:r>
              <a:rPr lang="en" sz="1600">
                <a:solidFill>
                  <a:schemeClr val="dk1"/>
                </a:solidFill>
              </a:rPr>
              <a:t>the same as 6 × 8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Double 4 x 6</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0.8 x 6</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80 x 6</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80 x 60, etc.</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A word problem such as: ‘how many books are in a bookcase with 8 shelves and 6 books on each shelf?’ </a:t>
            </a:r>
            <a:endParaRPr sz="1600">
              <a:solidFill>
                <a:schemeClr val="dk1"/>
              </a:solidFill>
            </a:endParaRPr>
          </a:p>
        </p:txBody>
      </p:sp>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CAF2E381-D3B0-4F19-B601-71DCFD11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0E178AEA-F89D-4872-B2C1-B772D01F1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6D271C3-799F-4916-A939-C574A5B99366}"/>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Fluency Teaching</a:t>
            </a:r>
            <a:endParaRPr/>
          </a:p>
          <a:p>
            <a:pPr marL="0" lvl="0" indent="0" algn="l" rtl="0">
              <a:spcBef>
                <a:spcPts val="0"/>
              </a:spcBef>
              <a:spcAft>
                <a:spcPts val="0"/>
              </a:spcAft>
              <a:buNone/>
            </a:pPr>
            <a:endParaRPr/>
          </a:p>
        </p:txBody>
      </p:sp>
      <p:sp>
        <p:nvSpPr>
          <p:cNvPr id="198" name="Google Shape;198;p33"/>
          <p:cNvSpPr txBox="1">
            <a:spLocks noGrp="1"/>
          </p:cNvSpPr>
          <p:nvPr>
            <p:ph type="body" idx="1"/>
          </p:nvPr>
        </p:nvSpPr>
        <p:spPr>
          <a:xfrm>
            <a:off x="0" y="1312332"/>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school, all classes have fluency sessions in addition to their maths lessons most days. </a:t>
            </a:r>
            <a:endParaRPr>
              <a:solidFill>
                <a:schemeClr val="dk1"/>
              </a:solidFill>
            </a:endParaRPr>
          </a:p>
          <a:p>
            <a:pPr marL="0" lvl="0" indent="0" algn="l" rtl="0">
              <a:spcBef>
                <a:spcPts val="1200"/>
              </a:spcBef>
              <a:spcAft>
                <a:spcPts val="0"/>
              </a:spcAft>
              <a:buNone/>
            </a:pPr>
            <a:r>
              <a:rPr lang="en">
                <a:solidFill>
                  <a:schemeClr val="dk1"/>
                </a:solidFill>
              </a:rPr>
              <a:t>These focus on times tables but also on counting patterns including decimals and negative numbers, addition and subtraction strategies and securing number bonds to 10, 20, 100 and 1,000.</a:t>
            </a:r>
            <a:endParaRPr>
              <a:solidFill>
                <a:schemeClr val="dk1"/>
              </a:solidFill>
            </a:endParaRPr>
          </a:p>
          <a:p>
            <a:pPr marL="0" lvl="0" indent="0" algn="l" rtl="0">
              <a:spcBef>
                <a:spcPts val="1200"/>
              </a:spcBef>
              <a:spcAft>
                <a:spcPts val="1200"/>
              </a:spcAft>
              <a:buNone/>
            </a:pPr>
            <a:r>
              <a:rPr lang="en">
                <a:solidFill>
                  <a:schemeClr val="dk1"/>
                </a:solidFill>
              </a:rPr>
              <a:t>This is why we place such a high importance on the children completing weekly TT Rock Stars sessions.</a:t>
            </a:r>
            <a:endParaRPr>
              <a:solidFill>
                <a:schemeClr val="dk1"/>
              </a:solidFill>
            </a:endParaRPr>
          </a:p>
        </p:txBody>
      </p:sp>
      <p:pic>
        <p:nvPicPr>
          <p:cNvPr id="199" name="Google Shape;199;p33"/>
          <p:cNvPicPr preferRelativeResize="0"/>
          <p:nvPr/>
        </p:nvPicPr>
        <p:blipFill>
          <a:blip r:embed="rId3">
            <a:alphaModFix/>
          </a:blip>
          <a:stretch>
            <a:fillRect/>
          </a:stretch>
        </p:blipFill>
        <p:spPr>
          <a:xfrm>
            <a:off x="6865970" y="3557375"/>
            <a:ext cx="2216077" cy="1586127"/>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3C253940-1D78-4DD8-A377-160B36B8F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C9D838A5-9042-48F1-9C4D-C45A2F69C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can you help at home? </a:t>
            </a:r>
            <a:endParaRPr/>
          </a:p>
        </p:txBody>
      </p:sp>
      <p:sp>
        <p:nvSpPr>
          <p:cNvPr id="205" name="Google Shape;20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Growth mindset - modelling the I can’t do this YET approach</a:t>
            </a:r>
            <a:endParaRPr>
              <a:solidFill>
                <a:schemeClr val="dk1"/>
              </a:solidFill>
            </a:endParaRPr>
          </a:p>
          <a:p>
            <a:pPr marL="0" lvl="0" indent="0" algn="l" rtl="0">
              <a:spcBef>
                <a:spcPts val="1200"/>
              </a:spcBef>
              <a:spcAft>
                <a:spcPts val="0"/>
              </a:spcAft>
              <a:buNone/>
            </a:pPr>
            <a:r>
              <a:rPr lang="en">
                <a:solidFill>
                  <a:schemeClr val="dk1"/>
                </a:solidFill>
              </a:rPr>
              <a:t>Practise maths in a fun way and talk positively about maths at home</a:t>
            </a:r>
            <a:endParaRPr>
              <a:solidFill>
                <a:schemeClr val="dk1"/>
              </a:solidFill>
            </a:endParaRPr>
          </a:p>
          <a:p>
            <a:pPr marL="0" lvl="0" indent="0" algn="l" rtl="0">
              <a:spcBef>
                <a:spcPts val="1200"/>
              </a:spcBef>
              <a:spcAft>
                <a:spcPts val="0"/>
              </a:spcAft>
              <a:buNone/>
            </a:pPr>
            <a:r>
              <a:rPr lang="en">
                <a:solidFill>
                  <a:schemeClr val="dk1"/>
                </a:solidFill>
              </a:rPr>
              <a:t>Support times table practice</a:t>
            </a:r>
            <a:endParaRPr>
              <a:solidFill>
                <a:schemeClr val="dk1"/>
              </a:solidFill>
            </a:endParaRPr>
          </a:p>
          <a:p>
            <a:pPr marL="0" lvl="0" indent="0" algn="l" rtl="0">
              <a:spcBef>
                <a:spcPts val="1200"/>
              </a:spcBef>
              <a:spcAft>
                <a:spcPts val="0"/>
              </a:spcAft>
              <a:buNone/>
            </a:pPr>
            <a:r>
              <a:rPr lang="en">
                <a:solidFill>
                  <a:schemeClr val="dk1"/>
                </a:solidFill>
              </a:rPr>
              <a:t>Encourage number sense - counting, </a:t>
            </a:r>
            <a:endParaRPr>
              <a:solidFill>
                <a:schemeClr val="dk1"/>
              </a:solidFill>
            </a:endParaRPr>
          </a:p>
          <a:p>
            <a:pPr marL="0" lvl="0" indent="0" algn="l" rtl="0">
              <a:spcBef>
                <a:spcPts val="1200"/>
              </a:spcBef>
              <a:spcAft>
                <a:spcPts val="0"/>
              </a:spcAft>
              <a:buNone/>
            </a:pPr>
            <a:r>
              <a:rPr lang="en">
                <a:solidFill>
                  <a:schemeClr val="dk1"/>
                </a:solidFill>
              </a:rPr>
              <a:t>number bonds, number patterns, </a:t>
            </a:r>
            <a:endParaRPr>
              <a:solidFill>
                <a:schemeClr val="dk1"/>
              </a:solidFill>
            </a:endParaRPr>
          </a:p>
          <a:p>
            <a:pPr marL="0" lvl="0" indent="0" algn="l" rtl="0">
              <a:spcBef>
                <a:spcPts val="1200"/>
              </a:spcBef>
              <a:spcAft>
                <a:spcPts val="0"/>
              </a:spcAft>
              <a:buNone/>
            </a:pPr>
            <a:r>
              <a:rPr lang="en">
                <a:solidFill>
                  <a:schemeClr val="dk1"/>
                </a:solidFill>
              </a:rPr>
              <a:t>counting out change, measuring, etc.</a:t>
            </a:r>
            <a:endParaRPr>
              <a:solidFill>
                <a:schemeClr val="dk1"/>
              </a:solidFill>
            </a:endParaRPr>
          </a:p>
          <a:p>
            <a:pPr marL="0" lvl="0" indent="0" algn="l" rtl="0">
              <a:spcBef>
                <a:spcPts val="1200"/>
              </a:spcBef>
              <a:spcAft>
                <a:spcPts val="0"/>
              </a:spcAft>
              <a:buNone/>
            </a:pPr>
            <a:r>
              <a:rPr lang="en"/>
              <a:t> </a:t>
            </a:r>
            <a:endParaRPr/>
          </a:p>
          <a:p>
            <a:pPr marL="0" lvl="0" indent="0" algn="l" rtl="0">
              <a:spcBef>
                <a:spcPts val="1200"/>
              </a:spcBef>
              <a:spcAft>
                <a:spcPts val="1200"/>
              </a:spcAft>
              <a:buNone/>
            </a:pPr>
            <a:endParaRPr/>
          </a:p>
        </p:txBody>
      </p:sp>
      <p:pic>
        <p:nvPicPr>
          <p:cNvPr id="207" name="Google Shape;207;p34"/>
          <p:cNvPicPr preferRelativeResize="0"/>
          <p:nvPr/>
        </p:nvPicPr>
        <p:blipFill>
          <a:blip r:embed="rId3">
            <a:alphaModFix/>
          </a:blip>
          <a:stretch>
            <a:fillRect/>
          </a:stretch>
        </p:blipFill>
        <p:spPr>
          <a:xfrm>
            <a:off x="5113675" y="2383725"/>
            <a:ext cx="3429000" cy="2286000"/>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55A7D5E3-94B7-43CE-8857-322A7D592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661953E4-E552-4C0C-A853-7D3D82F63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1551EE2-C004-44B6-80EC-53CEBD024973}"/>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Mindset</a:t>
            </a:r>
            <a:endParaRPr/>
          </a:p>
        </p:txBody>
      </p:sp>
      <p:pic>
        <p:nvPicPr>
          <p:cNvPr id="214" name="Google Shape;214;p35"/>
          <p:cNvPicPr preferRelativeResize="0"/>
          <p:nvPr/>
        </p:nvPicPr>
        <p:blipFill>
          <a:blip r:embed="rId3">
            <a:alphaModFix/>
          </a:blip>
          <a:stretch>
            <a:fillRect/>
          </a:stretch>
        </p:blipFill>
        <p:spPr>
          <a:xfrm>
            <a:off x="1942500" y="586800"/>
            <a:ext cx="5550944" cy="3820975"/>
          </a:xfrm>
          <a:prstGeom prst="rect">
            <a:avLst/>
          </a:prstGeom>
          <a:noFill/>
          <a:ln>
            <a:noFill/>
          </a:ln>
        </p:spPr>
      </p:pic>
      <p:pic>
        <p:nvPicPr>
          <p:cNvPr id="5"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DA9EFF0D-4DD5-47FA-93A2-695F1530E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98AF75E7-7DFC-40F8-95D9-B3911A327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FAFF2A3-CC4E-48EF-AFB4-7BA919B6DB0C}"/>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36"/>
          <p:cNvPicPr preferRelativeResize="0"/>
          <p:nvPr/>
        </p:nvPicPr>
        <p:blipFill>
          <a:blip r:embed="rId3">
            <a:alphaModFix/>
          </a:blip>
          <a:stretch>
            <a:fillRect/>
          </a:stretch>
        </p:blipFill>
        <p:spPr>
          <a:xfrm>
            <a:off x="1272100" y="662150"/>
            <a:ext cx="6164275" cy="4109525"/>
          </a:xfrm>
          <a:prstGeom prst="rect">
            <a:avLst/>
          </a:prstGeom>
          <a:noFill/>
          <a:ln>
            <a:noFill/>
          </a:ln>
        </p:spPr>
      </p:pic>
      <p:pic>
        <p:nvPicPr>
          <p:cNvPr id="4"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6EBC8DFC-CD04-4ED9-997D-4D73B652E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3BA1F739-EB73-41E9-B155-47A2394CA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7C58B0-166E-48D2-B676-7E2676C42C21}"/>
              </a:ext>
            </a:extLst>
          </p:cNvPr>
          <p:cNvSpPr/>
          <p:nvPr/>
        </p:nvSpPr>
        <p:spPr>
          <a:xfrm>
            <a:off x="4454820" y="2417862"/>
            <a:ext cx="234360" cy="307777"/>
          </a:xfrm>
          <a:prstGeom prst="rect">
            <a:avLst/>
          </a:prstGeom>
        </p:spPr>
        <p:txBody>
          <a:bodyPr wrap="none">
            <a:spAutoFit/>
          </a:bodyPr>
          <a:lstStyle/>
          <a:p>
            <a:r>
              <a:rPr lang="en-GB" dirty="0"/>
              <a:t> </a:t>
            </a:r>
          </a:p>
        </p:txBody>
      </p:sp>
      <p:sp>
        <p:nvSpPr>
          <p:cNvPr id="3" name="Rectangle 2">
            <a:extLst>
              <a:ext uri="{FF2B5EF4-FFF2-40B4-BE49-F238E27FC236}">
                <a16:creationId xmlns:a16="http://schemas.microsoft.com/office/drawing/2014/main" id="{A664F834-44E7-4145-9F73-17722BF9FC3C}"/>
              </a:ext>
            </a:extLst>
          </p:cNvPr>
          <p:cNvSpPr/>
          <p:nvPr/>
        </p:nvSpPr>
        <p:spPr>
          <a:xfrm>
            <a:off x="52133"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C855DE-326F-4295-9D7D-F8AEE1B065E5}"/>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‘Mastery’ Mean?</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Not just with our maths, but in general, ‘mastery’ means:</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To be extremely skilled at a topic or activity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To be secure with a key concept or topic</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To show proficiency in a given area </a:t>
            </a:r>
            <a:endParaRPr>
              <a:solidFill>
                <a:schemeClr val="dk1"/>
              </a:solidFill>
            </a:endParaRPr>
          </a:p>
        </p:txBody>
      </p:sp>
      <p:pic>
        <p:nvPicPr>
          <p:cNvPr id="71" name="Google Shape;71;p15"/>
          <p:cNvPicPr preferRelativeResize="0"/>
          <p:nvPr/>
        </p:nvPicPr>
        <p:blipFill rotWithShape="1">
          <a:blip r:embed="rId3">
            <a:alphaModFix/>
          </a:blip>
          <a:srcRect b="8054"/>
          <a:stretch/>
        </p:blipFill>
        <p:spPr>
          <a:xfrm>
            <a:off x="5216400" y="2690300"/>
            <a:ext cx="3374075" cy="1878575"/>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EFAD8C63-62BE-42B4-A8CA-E57947E76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3CD23B0B-65E2-4F52-9899-25E033288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B9C6E93-CC04-4BA9-AD08-DFBC4B756DBE}"/>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 we use a mastery approach?</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lnSpc>
                <a:spcPct val="107916"/>
              </a:lnSpc>
              <a:spcBef>
                <a:spcPts val="0"/>
              </a:spcBef>
              <a:spcAft>
                <a:spcPts val="0"/>
              </a:spcAft>
              <a:buNone/>
            </a:pPr>
            <a:endParaRPr dirty="0">
              <a:solidFill>
                <a:schemeClr val="dk1"/>
              </a:solidFill>
            </a:endParaRPr>
          </a:p>
          <a:p>
            <a:pPr marL="457200" lvl="0" indent="-342900" algn="l" rtl="0">
              <a:lnSpc>
                <a:spcPct val="107916"/>
              </a:lnSpc>
              <a:spcBef>
                <a:spcPts val="0"/>
              </a:spcBef>
              <a:spcAft>
                <a:spcPts val="0"/>
              </a:spcAft>
              <a:buClr>
                <a:schemeClr val="dk1"/>
              </a:buClr>
              <a:buSzPts val="1800"/>
              <a:buChar char="●"/>
            </a:pPr>
            <a:r>
              <a:rPr lang="en" dirty="0">
                <a:solidFill>
                  <a:schemeClr val="dk1"/>
                </a:solidFill>
              </a:rPr>
              <a:t>Children are able to independently apply their knowledge to a range of increasingly complex problems.</a:t>
            </a:r>
            <a:endParaRPr dirty="0">
              <a:solidFill>
                <a:schemeClr val="dk1"/>
              </a:solidFill>
            </a:endParaRPr>
          </a:p>
          <a:p>
            <a:pPr marL="914400" lvl="0" indent="0" algn="l" rtl="0">
              <a:lnSpc>
                <a:spcPct val="107916"/>
              </a:lnSpc>
              <a:spcBef>
                <a:spcPts val="0"/>
              </a:spcBef>
              <a:spcAft>
                <a:spcPts val="0"/>
              </a:spcAft>
              <a:buNone/>
            </a:pPr>
            <a:endParaRPr dirty="0">
              <a:solidFill>
                <a:schemeClr val="dk1"/>
              </a:solidFill>
            </a:endParaRPr>
          </a:p>
          <a:p>
            <a:pPr marL="457200" lvl="0" indent="-342900" algn="l" rtl="0">
              <a:lnSpc>
                <a:spcPct val="107916"/>
              </a:lnSpc>
              <a:spcBef>
                <a:spcPts val="0"/>
              </a:spcBef>
              <a:spcAft>
                <a:spcPts val="0"/>
              </a:spcAft>
              <a:buClr>
                <a:schemeClr val="dk1"/>
              </a:buClr>
              <a:buSzPts val="1800"/>
              <a:buChar char="●"/>
            </a:pPr>
            <a:r>
              <a:rPr lang="en" dirty="0">
                <a:solidFill>
                  <a:schemeClr val="dk1"/>
                </a:solidFill>
              </a:rPr>
              <a:t>Children are reasoning with increased confidence and accuracy</a:t>
            </a:r>
            <a:endParaRPr dirty="0">
              <a:solidFill>
                <a:schemeClr val="dk1"/>
              </a:solidFill>
            </a:endParaRPr>
          </a:p>
          <a:p>
            <a:pPr marL="914400" lvl="0" indent="0" algn="l" rtl="0">
              <a:lnSpc>
                <a:spcPct val="107916"/>
              </a:lnSpc>
              <a:spcBef>
                <a:spcPts val="0"/>
              </a:spcBef>
              <a:spcAft>
                <a:spcPts val="0"/>
              </a:spcAft>
              <a:buNone/>
            </a:pPr>
            <a:endParaRPr dirty="0">
              <a:solidFill>
                <a:schemeClr val="dk1"/>
              </a:solidFill>
            </a:endParaRPr>
          </a:p>
          <a:p>
            <a:pPr lvl="0">
              <a:lnSpc>
                <a:spcPct val="107916"/>
              </a:lnSpc>
              <a:buClr>
                <a:schemeClr val="dk1"/>
              </a:buClr>
            </a:pPr>
            <a:r>
              <a:rPr lang="en" dirty="0">
                <a:solidFill>
                  <a:schemeClr val="dk1"/>
                </a:solidFill>
              </a:rPr>
              <a:t>Children are confident in their own learning and actively participate in mathematical discussions showing an understanding and enjoyment of maths.</a:t>
            </a:r>
            <a:r>
              <a:rPr lang="en-GB" dirty="0"/>
              <a:t>  </a:t>
            </a:r>
            <a:endParaRPr dirty="0"/>
          </a:p>
        </p:txBody>
      </p:sp>
      <p:pic>
        <p:nvPicPr>
          <p:cNvPr id="102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C07F7911-0E5B-4BC0-A9DE-A71BE82C1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F2062D-3941-4348-A3DD-11AB3C88A3EC}"/>
              </a:ext>
            </a:extLst>
          </p:cNvPr>
          <p:cNvSpPr/>
          <p:nvPr/>
        </p:nvSpPr>
        <p:spPr>
          <a:xfrm>
            <a:off x="4454820" y="2417862"/>
            <a:ext cx="234360" cy="307777"/>
          </a:xfrm>
          <a:prstGeom prst="rect">
            <a:avLst/>
          </a:prstGeom>
        </p:spPr>
        <p:txBody>
          <a:bodyPr wrap="none">
            <a:spAutoFit/>
          </a:bodyPr>
          <a:lstStyle/>
          <a:p>
            <a:r>
              <a:rPr lang="en-GB" dirty="0"/>
              <a:t> </a:t>
            </a:r>
          </a:p>
        </p:txBody>
      </p:sp>
      <p:sp>
        <p:nvSpPr>
          <p:cNvPr id="6" name="Rectangle 5">
            <a:extLst>
              <a:ext uri="{FF2B5EF4-FFF2-40B4-BE49-F238E27FC236}">
                <a16:creationId xmlns:a16="http://schemas.microsoft.com/office/drawing/2014/main" id="{66052D15-BB14-4C31-939A-8F444E75DA0F}"/>
              </a:ext>
            </a:extLst>
          </p:cNvPr>
          <p:cNvSpPr/>
          <p:nvPr/>
        </p:nvSpPr>
        <p:spPr>
          <a:xfrm>
            <a:off x="4454820" y="2417862"/>
            <a:ext cx="234360" cy="307777"/>
          </a:xfrm>
          <a:prstGeom prst="rect">
            <a:avLst/>
          </a:prstGeom>
        </p:spPr>
        <p:txBody>
          <a:bodyPr wrap="none">
            <a:spAutoFit/>
          </a:bodyPr>
          <a:lstStyle/>
          <a:p>
            <a:r>
              <a:rPr lang="en-GB" dirty="0"/>
              <a:t> </a:t>
            </a:r>
          </a:p>
        </p:txBody>
      </p:sp>
      <p:pic>
        <p:nvPicPr>
          <p:cNvPr id="1028"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16F6AD3D-AA2D-4C99-9736-F312667ED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8095144-DBEA-41A6-9AE7-07E1F07A6796}"/>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National Curriculum Aims</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The mastery approach directly supports the National Curriculum aims. In their simplest terms these are;</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Become fluent in the fundamentals of Maths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Reason mathematically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Solve problems </a:t>
            </a:r>
            <a:endParaRPr>
              <a:solidFill>
                <a:schemeClr val="dk1"/>
              </a:solidFill>
            </a:endParaRPr>
          </a:p>
        </p:txBody>
      </p:sp>
      <p:pic>
        <p:nvPicPr>
          <p:cNvPr id="86" name="Google Shape;86;p17"/>
          <p:cNvPicPr preferRelativeResize="0"/>
          <p:nvPr/>
        </p:nvPicPr>
        <p:blipFill>
          <a:blip r:embed="rId3">
            <a:alphaModFix/>
          </a:blip>
          <a:stretch>
            <a:fillRect/>
          </a:stretch>
        </p:blipFill>
        <p:spPr>
          <a:xfrm>
            <a:off x="5503100" y="1931350"/>
            <a:ext cx="3178925" cy="2637525"/>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88D8DC7A-D608-445E-9169-FD548E3CA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05CE6558-0A2A-466A-8BE7-AC82FE16A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01E7B3-5E21-4D7C-8BB4-AEACBECB8A37}"/>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‘Mastery Maths’ Look Like?</a:t>
            </a:r>
            <a:endParaRPr/>
          </a:p>
          <a:p>
            <a:pPr marL="0" lvl="0" indent="0" algn="l" rtl="0">
              <a:spcBef>
                <a:spcPts val="0"/>
              </a:spcBef>
              <a:spcAft>
                <a:spcPts val="0"/>
              </a:spcAft>
              <a:buNone/>
            </a:pPr>
            <a:r>
              <a:rPr lang="en"/>
              <a:t> </a:t>
            </a:r>
            <a:endParaRPr/>
          </a:p>
        </p:txBody>
      </p:sp>
      <p:sp>
        <p:nvSpPr>
          <p:cNvPr id="92" name="Google Shape;92;p18"/>
          <p:cNvSpPr txBox="1">
            <a:spLocks noGrp="1"/>
          </p:cNvSpPr>
          <p:nvPr>
            <p:ph type="body" idx="1"/>
          </p:nvPr>
        </p:nvSpPr>
        <p:spPr>
          <a:xfrm>
            <a:off x="311700" y="1152475"/>
            <a:ext cx="8707500" cy="3907800"/>
          </a:xfrm>
          <a:prstGeom prst="rect">
            <a:avLst/>
          </a:prstGeom>
        </p:spPr>
        <p:txBody>
          <a:bodyPr spcFirstLastPara="1" wrap="square" lIns="91425" tIns="91425" rIns="91425" bIns="91425" anchor="t" anchorCtr="0">
            <a:noAutofit/>
          </a:bodyPr>
          <a:lstStyle/>
          <a:p>
            <a:pPr marL="457200" lvl="0" indent="-342900" algn="l" rtl="0">
              <a:lnSpc>
                <a:spcPct val="105000"/>
              </a:lnSpc>
              <a:spcBef>
                <a:spcPts val="0"/>
              </a:spcBef>
              <a:spcAft>
                <a:spcPts val="0"/>
              </a:spcAft>
              <a:buClr>
                <a:schemeClr val="dk1"/>
              </a:buClr>
              <a:buSzPts val="1800"/>
              <a:buChar char="●"/>
            </a:pPr>
            <a:r>
              <a:rPr lang="en">
                <a:solidFill>
                  <a:schemeClr val="dk1"/>
                </a:solidFill>
              </a:rPr>
              <a:t>Pupils are taught through whole-class interactive teaching, securing the concepts necessary for the next part of the curriculum sequence.</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In a typical lesson, the teacher leads back and forth interaction, including questioning, short tasks, explanation, demonstration, and discussion, enabling pupils to think, reason and apply their knowledge to solve questions or problems.</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Use of precise mathematical language enables all pupils to communicate their answers.</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If a pupil fails to grasp a concept, this is identified quickly, and gaps in understanding are addressed to prevent them falling behind.</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Key number facts are learnt and practised regularly, to avoid cognitive overload and enable pupils to focus on new learning.</a:t>
            </a:r>
            <a:endParaRPr>
              <a:solidFill>
                <a:schemeClr val="dk1"/>
              </a:solidFill>
            </a:endParaRPr>
          </a:p>
          <a:p>
            <a:pPr marL="0" lvl="0" indent="0" algn="l" rtl="0">
              <a:lnSpc>
                <a:spcPct val="105000"/>
              </a:lnSpc>
              <a:spcBef>
                <a:spcPts val="1200"/>
              </a:spcBef>
              <a:spcAft>
                <a:spcPts val="1200"/>
              </a:spcAft>
              <a:buSzPts val="1018"/>
              <a:buNone/>
            </a:pPr>
            <a:endParaRPr sz="1665">
              <a:solidFill>
                <a:schemeClr val="dk1"/>
              </a:solidFill>
            </a:endParaRPr>
          </a:p>
        </p:txBody>
      </p:sp>
      <p:pic>
        <p:nvPicPr>
          <p:cNvPr id="5"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31BEFFA7-7B96-4011-B3C5-F9FB41342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69185173-D034-45FE-8178-6C7102EAA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CBF48D1-5D91-4D69-8AF2-BC4FD2B93A9C}"/>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561450" y="238250"/>
            <a:ext cx="375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CPA Approach</a:t>
            </a:r>
            <a:endParaRPr/>
          </a:p>
        </p:txBody>
      </p:sp>
      <p:pic>
        <p:nvPicPr>
          <p:cNvPr id="100" name="Google Shape;100;p19"/>
          <p:cNvPicPr preferRelativeResize="0"/>
          <p:nvPr/>
        </p:nvPicPr>
        <p:blipFill>
          <a:blip r:embed="rId3">
            <a:alphaModFix/>
          </a:blip>
          <a:stretch>
            <a:fillRect/>
          </a:stretch>
        </p:blipFill>
        <p:spPr>
          <a:xfrm>
            <a:off x="682425" y="1155425"/>
            <a:ext cx="3030326" cy="2900725"/>
          </a:xfrm>
          <a:prstGeom prst="rect">
            <a:avLst/>
          </a:prstGeom>
          <a:noFill/>
          <a:ln>
            <a:noFill/>
          </a:ln>
        </p:spPr>
      </p:pic>
      <p:sp>
        <p:nvSpPr>
          <p:cNvPr id="101" name="Google Shape;101;p19"/>
          <p:cNvSpPr txBox="1"/>
          <p:nvPr/>
        </p:nvSpPr>
        <p:spPr>
          <a:xfrm>
            <a:off x="4361050" y="1155413"/>
            <a:ext cx="4510200" cy="309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rPr>
              <a:t>The mastery approach is based around Concrete, Pictorial, Abstract teaching approach.</a:t>
            </a:r>
            <a:endParaRPr sz="1800">
              <a:solidFill>
                <a:schemeClr val="dk1"/>
              </a:solidFill>
            </a:endParaRPr>
          </a:p>
          <a:p>
            <a:pPr marL="0" lvl="0" indent="0" algn="l" rtl="0">
              <a:lnSpc>
                <a:spcPct val="115000"/>
              </a:lnSpc>
              <a:spcBef>
                <a:spcPts val="1200"/>
              </a:spcBef>
              <a:spcAft>
                <a:spcPts val="0"/>
              </a:spcAft>
              <a:buNone/>
            </a:pPr>
            <a:r>
              <a:rPr lang="en" sz="1800">
                <a:solidFill>
                  <a:schemeClr val="dk1"/>
                </a:solidFill>
              </a:rPr>
              <a:t>Through this stepped approach children develop their confidence and understanding with calculations.</a:t>
            </a:r>
            <a:endParaRPr sz="1800">
              <a:solidFill>
                <a:schemeClr val="dk1"/>
              </a:solidFill>
            </a:endParaRPr>
          </a:p>
          <a:p>
            <a:pPr marL="0" lvl="0" indent="0" algn="l" rtl="0">
              <a:lnSpc>
                <a:spcPct val="115000"/>
              </a:lnSpc>
              <a:spcBef>
                <a:spcPts val="1200"/>
              </a:spcBef>
              <a:spcAft>
                <a:spcPts val="0"/>
              </a:spcAft>
              <a:buNone/>
            </a:pPr>
            <a:r>
              <a:rPr lang="en" sz="1800">
                <a:solidFill>
                  <a:schemeClr val="dk1"/>
                </a:solidFill>
              </a:rPr>
              <a:t>But what does it mean?</a:t>
            </a:r>
            <a:endParaRPr sz="1800">
              <a:solidFill>
                <a:schemeClr val="dk1"/>
              </a:solidFill>
            </a:endParaRPr>
          </a:p>
          <a:p>
            <a:pPr marL="0" lvl="0" indent="0" algn="l" rtl="0">
              <a:lnSpc>
                <a:spcPct val="115000"/>
              </a:lnSpc>
              <a:spcBef>
                <a:spcPts val="1200"/>
              </a:spcBef>
              <a:spcAft>
                <a:spcPts val="1200"/>
              </a:spcAft>
              <a:buNone/>
            </a:pPr>
            <a:endParaRPr/>
          </a:p>
        </p:txBody>
      </p:sp>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B4C1A9E1-A465-4DD1-B5E6-BAE08BCD2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D8E75B8C-C270-45EE-AECC-9E71D58A9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49BF27-9719-456F-B92E-833C2EDB3FD9}"/>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Concrete Stage </a:t>
            </a:r>
            <a:endParaRPr/>
          </a:p>
        </p:txBody>
      </p:sp>
      <p:sp>
        <p:nvSpPr>
          <p:cNvPr id="107" name="Google Shape;107;p20"/>
          <p:cNvSpPr txBox="1">
            <a:spLocks noGrp="1"/>
          </p:cNvSpPr>
          <p:nvPr>
            <p:ph type="body" idx="1"/>
          </p:nvPr>
        </p:nvSpPr>
        <p:spPr>
          <a:xfrm>
            <a:off x="311700" y="1152475"/>
            <a:ext cx="5537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Concrete is the ‘doing stage’. During this stage, children use concrete objects to model problems.</a:t>
            </a:r>
            <a:endParaRPr>
              <a:solidFill>
                <a:schemeClr val="dk1"/>
              </a:solidFill>
            </a:endParaRPr>
          </a:p>
          <a:p>
            <a:pPr marL="0" lvl="0" indent="0" algn="l" rtl="0">
              <a:spcBef>
                <a:spcPts val="1200"/>
              </a:spcBef>
              <a:spcAft>
                <a:spcPts val="1200"/>
              </a:spcAft>
              <a:buNone/>
            </a:pPr>
            <a:r>
              <a:rPr lang="en">
                <a:solidFill>
                  <a:schemeClr val="dk1"/>
                </a:solidFill>
              </a:rPr>
              <a:t>Unlike traditional maths teaching methods where teachers demonstrate how to solve a problem, the CPA approach brings concepts to life by allowing children to experience and handle physical objects.For example, if a problem involves adding paintbrushes, children can first handle paint brushes. </a:t>
            </a:r>
            <a:endParaRPr>
              <a:solidFill>
                <a:schemeClr val="dk1"/>
              </a:solidFill>
            </a:endParaRPr>
          </a:p>
        </p:txBody>
      </p:sp>
      <p:pic>
        <p:nvPicPr>
          <p:cNvPr id="109" name="Google Shape;109;p20"/>
          <p:cNvPicPr preferRelativeResize="0"/>
          <p:nvPr/>
        </p:nvPicPr>
        <p:blipFill>
          <a:blip r:embed="rId3">
            <a:alphaModFix/>
          </a:blip>
          <a:stretch>
            <a:fillRect/>
          </a:stretch>
        </p:blipFill>
        <p:spPr>
          <a:xfrm>
            <a:off x="5936738" y="1704975"/>
            <a:ext cx="2638425" cy="1733550"/>
          </a:xfrm>
          <a:prstGeom prst="rect">
            <a:avLst/>
          </a:prstGeom>
          <a:noFill/>
          <a:ln>
            <a:noFill/>
          </a:ln>
        </p:spPr>
      </p:pic>
      <p:pic>
        <p:nvPicPr>
          <p:cNvPr id="6"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EC858F9F-B53F-4442-B393-3FB65E77F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E03874CA-5858-4792-B771-9E732E81D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BD8E12-86D9-468B-AA69-2CF103437A9D}"/>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14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Pictorial Stage</a:t>
            </a:r>
            <a:endParaRPr/>
          </a:p>
        </p:txBody>
      </p:sp>
      <p:sp>
        <p:nvSpPr>
          <p:cNvPr id="115" name="Google Shape;115;p21"/>
          <p:cNvSpPr txBox="1">
            <a:spLocks noGrp="1"/>
          </p:cNvSpPr>
          <p:nvPr>
            <p:ph type="body" idx="1"/>
          </p:nvPr>
        </p:nvSpPr>
        <p:spPr>
          <a:xfrm>
            <a:off x="311700" y="987575"/>
            <a:ext cx="8319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dk1"/>
                </a:solidFill>
              </a:rPr>
              <a:t>Pictorial is the ‘seeing’ stage. Here, visual representations of concrete objects are used to model problems. This stage encourages children to make a mental connection between the physical object they just handled and the abstract pictures, diagrams or models that represent the objects from the problem.</a:t>
            </a:r>
            <a:endParaRPr>
              <a:solidFill>
                <a:schemeClr val="dk1"/>
              </a:solidFill>
            </a:endParaRPr>
          </a:p>
          <a:p>
            <a:pPr marL="0" lvl="0" indent="0" algn="l" rtl="0">
              <a:spcBef>
                <a:spcPts val="1200"/>
              </a:spcBef>
              <a:spcAft>
                <a:spcPts val="0"/>
              </a:spcAft>
              <a:buNone/>
            </a:pPr>
            <a:r>
              <a:rPr lang="en">
                <a:solidFill>
                  <a:schemeClr val="dk1"/>
                </a:solidFill>
              </a:rPr>
              <a:t>Building or drawing a model makes it easier for children to grasp difficult abstract concepts e.g. fractions. </a:t>
            </a:r>
            <a:endParaRPr>
              <a:solidFill>
                <a:schemeClr val="dk1"/>
              </a:solidFill>
            </a:endParaRPr>
          </a:p>
          <a:p>
            <a:pPr marL="0" lvl="0" indent="0" algn="l" rtl="0">
              <a:spcBef>
                <a:spcPts val="1200"/>
              </a:spcBef>
              <a:spcAft>
                <a:spcPts val="0"/>
              </a:spcAft>
              <a:buNone/>
            </a:pPr>
            <a:r>
              <a:rPr lang="en">
                <a:solidFill>
                  <a:schemeClr val="dk1"/>
                </a:solidFill>
              </a:rPr>
              <a:t>Simply put, it helps the children </a:t>
            </a:r>
            <a:endParaRPr>
              <a:solidFill>
                <a:schemeClr val="dk1"/>
              </a:solidFill>
            </a:endParaRPr>
          </a:p>
          <a:p>
            <a:pPr marL="0" lvl="0" indent="0" algn="l" rtl="0">
              <a:spcBef>
                <a:spcPts val="1200"/>
              </a:spcBef>
              <a:spcAft>
                <a:spcPts val="0"/>
              </a:spcAft>
              <a:buNone/>
            </a:pPr>
            <a:r>
              <a:rPr lang="en">
                <a:solidFill>
                  <a:schemeClr val="dk1"/>
                </a:solidFill>
              </a:rPr>
              <a:t>visualise abstract problems and </a:t>
            </a:r>
            <a:endParaRPr>
              <a:solidFill>
                <a:schemeClr val="dk1"/>
              </a:solidFill>
            </a:endParaRPr>
          </a:p>
          <a:p>
            <a:pPr marL="0" lvl="0" indent="0" algn="l" rtl="0">
              <a:spcBef>
                <a:spcPts val="1200"/>
              </a:spcBef>
              <a:spcAft>
                <a:spcPts val="1200"/>
              </a:spcAft>
              <a:buNone/>
            </a:pPr>
            <a:r>
              <a:rPr lang="en">
                <a:solidFill>
                  <a:schemeClr val="dk1"/>
                </a:solidFill>
              </a:rPr>
              <a:t>makes them more accessible</a:t>
            </a:r>
            <a:endParaRPr>
              <a:solidFill>
                <a:schemeClr val="dk1"/>
              </a:solidFill>
            </a:endParaRPr>
          </a:p>
        </p:txBody>
      </p:sp>
      <p:pic>
        <p:nvPicPr>
          <p:cNvPr id="117" name="Google Shape;117;p21"/>
          <p:cNvPicPr preferRelativeResize="0"/>
          <p:nvPr/>
        </p:nvPicPr>
        <p:blipFill rotWithShape="1">
          <a:blip r:embed="rId3">
            <a:alphaModFix/>
          </a:blip>
          <a:srcRect r="29388" b="10128"/>
          <a:stretch/>
        </p:blipFill>
        <p:spPr>
          <a:xfrm>
            <a:off x="4407400" y="2893224"/>
            <a:ext cx="4304626" cy="2028800"/>
          </a:xfrm>
          <a:prstGeom prst="rect">
            <a:avLst/>
          </a:prstGeom>
          <a:noFill/>
          <a:ln>
            <a:noFill/>
          </a:ln>
        </p:spPr>
      </p:pic>
      <p:sp>
        <p:nvSpPr>
          <p:cNvPr id="118" name="Google Shape;118;p21"/>
          <p:cNvSpPr/>
          <p:nvPr/>
        </p:nvSpPr>
        <p:spPr>
          <a:xfrm>
            <a:off x="7136600" y="3343275"/>
            <a:ext cx="1395900" cy="131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p:nvPr/>
        </p:nvSpPr>
        <p:spPr>
          <a:xfrm>
            <a:off x="7200900" y="3484725"/>
            <a:ext cx="334200" cy="321600"/>
          </a:xfrm>
          <a:prstGeom prst="rect">
            <a:avLst/>
          </a:prstGeom>
          <a:solidFill>
            <a:srgbClr val="00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1"/>
          <p:cNvSpPr/>
          <p:nvPr/>
        </p:nvSpPr>
        <p:spPr>
          <a:xfrm>
            <a:off x="7200900" y="4164325"/>
            <a:ext cx="334200" cy="321600"/>
          </a:xfrm>
          <a:prstGeom prst="rect">
            <a:avLst/>
          </a:prstGeom>
          <a:solidFill>
            <a:srgbClr val="00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a:off x="7667450" y="4164325"/>
            <a:ext cx="334200" cy="321600"/>
          </a:xfrm>
          <a:prstGeom prst="rect">
            <a:avLst/>
          </a:prstGeom>
          <a:solidFill>
            <a:srgbClr val="CC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a:off x="7667450" y="3484725"/>
            <a:ext cx="334200" cy="321600"/>
          </a:xfrm>
          <a:prstGeom prst="rect">
            <a:avLst/>
          </a:prstGeom>
          <a:solidFill>
            <a:srgbClr val="CC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https://lh3.googleusercontent.com/DbhrJTi5DC8tI4DKmBQ6vO2DTTufQPB9MfIwbWsF4ayX-4j-KwHcx817XmwDBGP01Zw2PJAPxWpidYSbRzXeYyOVUBxgT2twWSlnblgWtS0Dg2wax9RBfgbnHOgunIe3lGv5z0XGbBCBV6BXLll-Dg=nw">
            <a:extLst>
              <a:ext uri="{FF2B5EF4-FFF2-40B4-BE49-F238E27FC236}">
                <a16:creationId xmlns:a16="http://schemas.microsoft.com/office/drawing/2014/main" id="{DDB4B1E6-F654-40BC-A1FC-111731BCC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1" y="-580975"/>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lh3.googleusercontent.com/d1EalCOMkrEOPrphia5ROiLpmVDaiorJlxZIPICgZpOarK-mD3WiMyn5k8VxOKk-4_-pkaljqy5a-AU7Dmwz8aKu27Xqn7q-rscJf8rxD61afwfjYr4NmU0XG9kkMlQqxHfRLxvHdDyBnIc3SY3wMA=nw">
            <a:extLst>
              <a:ext uri="{FF2B5EF4-FFF2-40B4-BE49-F238E27FC236}">
                <a16:creationId xmlns:a16="http://schemas.microsoft.com/office/drawing/2014/main" id="{431B9D1A-356C-4635-8DEF-2F7CE4C8D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159" y="4568874"/>
            <a:ext cx="529733" cy="5348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8741174-1CE8-405B-B07C-0ED5A13AB734}"/>
              </a:ext>
            </a:extLst>
          </p:cNvPr>
          <p:cNvSpPr/>
          <p:nvPr/>
        </p:nvSpPr>
        <p:spPr>
          <a:xfrm>
            <a:off x="-64199" y="0"/>
            <a:ext cx="191108" cy="5143500"/>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864</Words>
  <Application>Microsoft Office PowerPoint</Application>
  <PresentationFormat>On-screen Show (16:9)</PresentationFormat>
  <Paragraphs>82</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Maths at Marsh Gibbon</vt:lpstr>
      <vt:lpstr>Aims of this morning:</vt:lpstr>
      <vt:lpstr>What does ‘Mastery’ Mean?</vt:lpstr>
      <vt:lpstr>Why do we use a mastery approach?</vt:lpstr>
      <vt:lpstr>National Curriculum Aims</vt:lpstr>
      <vt:lpstr>What Does ‘Mastery Maths’ Look Like?  </vt:lpstr>
      <vt:lpstr>CPA Approach</vt:lpstr>
      <vt:lpstr>Concrete Stage </vt:lpstr>
      <vt:lpstr>Pictorial Stage</vt:lpstr>
      <vt:lpstr>PowerPoint Presentation</vt:lpstr>
      <vt:lpstr>Abstract</vt:lpstr>
      <vt:lpstr>PowerPoint Presentation</vt:lpstr>
      <vt:lpstr>PowerPoint Presentation</vt:lpstr>
      <vt:lpstr>Calculation Policy</vt:lpstr>
      <vt:lpstr>PowerPoint Presentation</vt:lpstr>
      <vt:lpstr>PowerPoint Presentation</vt:lpstr>
      <vt:lpstr>PowerPoint Presentation</vt:lpstr>
      <vt:lpstr>PowerPoint Presentation</vt:lpstr>
      <vt:lpstr>Supporting our Maths Lessons with Fluency </vt:lpstr>
      <vt:lpstr>PowerPoint Presentation</vt:lpstr>
      <vt:lpstr>Fluency Teaching </vt:lpstr>
      <vt:lpstr>How can you help at home? </vt:lpstr>
      <vt:lpstr>Mindset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Marsh Gibbon</dc:title>
  <dc:creator>michelle slaymaker</dc:creator>
  <cp:lastModifiedBy>Bethan Brown</cp:lastModifiedBy>
  <cp:revision>4</cp:revision>
  <dcterms:modified xsi:type="dcterms:W3CDTF">2023-07-03T17:12:57Z</dcterms:modified>
</cp:coreProperties>
</file>