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86" r:id="rId2"/>
    <p:sldId id="288" r:id="rId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47" autoAdjust="0"/>
    <p:restoredTop sz="95281" autoAdjust="0"/>
  </p:normalViewPr>
  <p:slideViewPr>
    <p:cSldViewPr>
      <p:cViewPr varScale="1">
        <p:scale>
          <a:sx n="110" d="100"/>
          <a:sy n="110" d="100"/>
        </p:scale>
        <p:origin x="196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3946C1F7-B338-4A1F-B7EA-813193E2372B}" type="datetimeFigureOut">
              <a:rPr lang="en-GB" smtClean="0"/>
              <a:t>30/08/2020</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EA8AB95E-C8CA-4309-876B-F273437F849C}" type="slidenum">
              <a:rPr lang="en-GB" smtClean="0"/>
              <a:t>‹#›</a:t>
            </a:fld>
            <a:endParaRPr lang="en-GB"/>
          </a:p>
        </p:txBody>
      </p:sp>
    </p:spTree>
    <p:extLst>
      <p:ext uri="{BB962C8B-B14F-4D97-AF65-F5344CB8AC3E}">
        <p14:creationId xmlns:p14="http://schemas.microsoft.com/office/powerpoint/2010/main" val="11820278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E4283D3-8032-4518-A819-A421E4FA2683}" type="datetimeFigureOut">
              <a:rPr lang="en-GB" smtClean="0"/>
              <a:t>30/08/2020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A3219C8-266D-4BEB-B769-1AD99A089F96}" type="slidenum">
              <a:rPr lang="en-GB" smtClean="0"/>
              <a:t>‹#›</a:t>
            </a:fld>
            <a:endParaRPr lang="en-GB"/>
          </a:p>
        </p:txBody>
      </p:sp>
    </p:spTree>
    <p:extLst>
      <p:ext uri="{BB962C8B-B14F-4D97-AF65-F5344CB8AC3E}">
        <p14:creationId xmlns:p14="http://schemas.microsoft.com/office/powerpoint/2010/main" val="2195172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A3219C8-266D-4BEB-B769-1AD99A089F96}" type="slidenum">
              <a:rPr lang="en-GB" smtClean="0"/>
              <a:t>1</a:t>
            </a:fld>
            <a:endParaRPr lang="en-GB"/>
          </a:p>
        </p:txBody>
      </p:sp>
    </p:spTree>
    <p:extLst>
      <p:ext uri="{BB962C8B-B14F-4D97-AF65-F5344CB8AC3E}">
        <p14:creationId xmlns:p14="http://schemas.microsoft.com/office/powerpoint/2010/main" val="4103605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A3219C8-266D-4BEB-B769-1AD99A089F96}" type="slidenum">
              <a:rPr lang="en-GB" smtClean="0"/>
              <a:t>2</a:t>
            </a:fld>
            <a:endParaRPr lang="en-GB"/>
          </a:p>
        </p:txBody>
      </p:sp>
    </p:spTree>
    <p:extLst>
      <p:ext uri="{BB962C8B-B14F-4D97-AF65-F5344CB8AC3E}">
        <p14:creationId xmlns:p14="http://schemas.microsoft.com/office/powerpoint/2010/main" val="2965000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2BF27BF-2327-4969-8C6D-E9B2A4E53379}" type="datetimeFigureOut">
              <a:rPr lang="en-GB" smtClean="0"/>
              <a:t>30/08/2020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C077A7-5F55-4F0E-8491-81EBFDB00161}" type="slidenum">
              <a:rPr lang="en-GB" smtClean="0"/>
              <a:t>‹#›</a:t>
            </a:fld>
            <a:endParaRPr lang="en-GB"/>
          </a:p>
        </p:txBody>
      </p:sp>
    </p:spTree>
    <p:extLst>
      <p:ext uri="{BB962C8B-B14F-4D97-AF65-F5344CB8AC3E}">
        <p14:creationId xmlns:p14="http://schemas.microsoft.com/office/powerpoint/2010/main" val="868945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2BF27BF-2327-4969-8C6D-E9B2A4E53379}" type="datetimeFigureOut">
              <a:rPr lang="en-GB" smtClean="0"/>
              <a:t>30/08/2020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C077A7-5F55-4F0E-8491-81EBFDB00161}" type="slidenum">
              <a:rPr lang="en-GB" smtClean="0"/>
              <a:t>‹#›</a:t>
            </a:fld>
            <a:endParaRPr lang="en-GB"/>
          </a:p>
        </p:txBody>
      </p:sp>
    </p:spTree>
    <p:extLst>
      <p:ext uri="{BB962C8B-B14F-4D97-AF65-F5344CB8AC3E}">
        <p14:creationId xmlns:p14="http://schemas.microsoft.com/office/powerpoint/2010/main" val="2546687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2BF27BF-2327-4969-8C6D-E9B2A4E53379}" type="datetimeFigureOut">
              <a:rPr lang="en-GB" smtClean="0"/>
              <a:t>30/08/2020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C077A7-5F55-4F0E-8491-81EBFDB00161}" type="slidenum">
              <a:rPr lang="en-GB" smtClean="0"/>
              <a:t>‹#›</a:t>
            </a:fld>
            <a:endParaRPr lang="en-GB"/>
          </a:p>
        </p:txBody>
      </p:sp>
    </p:spTree>
    <p:extLst>
      <p:ext uri="{BB962C8B-B14F-4D97-AF65-F5344CB8AC3E}">
        <p14:creationId xmlns:p14="http://schemas.microsoft.com/office/powerpoint/2010/main" val="230083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2BF27BF-2327-4969-8C6D-E9B2A4E53379}" type="datetimeFigureOut">
              <a:rPr lang="en-GB" smtClean="0"/>
              <a:t>30/08/2020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C077A7-5F55-4F0E-8491-81EBFDB00161}" type="slidenum">
              <a:rPr lang="en-GB" smtClean="0"/>
              <a:t>‹#›</a:t>
            </a:fld>
            <a:endParaRPr lang="en-GB"/>
          </a:p>
        </p:txBody>
      </p:sp>
    </p:spTree>
    <p:extLst>
      <p:ext uri="{BB962C8B-B14F-4D97-AF65-F5344CB8AC3E}">
        <p14:creationId xmlns:p14="http://schemas.microsoft.com/office/powerpoint/2010/main" val="1571210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BF27BF-2327-4969-8C6D-E9B2A4E53379}" type="datetimeFigureOut">
              <a:rPr lang="en-GB" smtClean="0"/>
              <a:t>30/08/2020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C077A7-5F55-4F0E-8491-81EBFDB00161}" type="slidenum">
              <a:rPr lang="en-GB" smtClean="0"/>
              <a:t>‹#›</a:t>
            </a:fld>
            <a:endParaRPr lang="en-GB"/>
          </a:p>
        </p:txBody>
      </p:sp>
    </p:spTree>
    <p:extLst>
      <p:ext uri="{BB962C8B-B14F-4D97-AF65-F5344CB8AC3E}">
        <p14:creationId xmlns:p14="http://schemas.microsoft.com/office/powerpoint/2010/main" val="2382484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2BF27BF-2327-4969-8C6D-E9B2A4E53379}" type="datetimeFigureOut">
              <a:rPr lang="en-GB" smtClean="0"/>
              <a:t>30/08/2020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C077A7-5F55-4F0E-8491-81EBFDB00161}" type="slidenum">
              <a:rPr lang="en-GB" smtClean="0"/>
              <a:t>‹#›</a:t>
            </a:fld>
            <a:endParaRPr lang="en-GB"/>
          </a:p>
        </p:txBody>
      </p:sp>
    </p:spTree>
    <p:extLst>
      <p:ext uri="{BB962C8B-B14F-4D97-AF65-F5344CB8AC3E}">
        <p14:creationId xmlns:p14="http://schemas.microsoft.com/office/powerpoint/2010/main" val="1776776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2BF27BF-2327-4969-8C6D-E9B2A4E53379}" type="datetimeFigureOut">
              <a:rPr lang="en-GB" smtClean="0"/>
              <a:t>30/08/2020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1C077A7-5F55-4F0E-8491-81EBFDB00161}" type="slidenum">
              <a:rPr lang="en-GB" smtClean="0"/>
              <a:t>‹#›</a:t>
            </a:fld>
            <a:endParaRPr lang="en-GB"/>
          </a:p>
        </p:txBody>
      </p:sp>
    </p:spTree>
    <p:extLst>
      <p:ext uri="{BB962C8B-B14F-4D97-AF65-F5344CB8AC3E}">
        <p14:creationId xmlns:p14="http://schemas.microsoft.com/office/powerpoint/2010/main" val="465516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2BF27BF-2327-4969-8C6D-E9B2A4E53379}" type="datetimeFigureOut">
              <a:rPr lang="en-GB" smtClean="0"/>
              <a:t>30/08/2020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1C077A7-5F55-4F0E-8491-81EBFDB00161}" type="slidenum">
              <a:rPr lang="en-GB" smtClean="0"/>
              <a:t>‹#›</a:t>
            </a:fld>
            <a:endParaRPr lang="en-GB"/>
          </a:p>
        </p:txBody>
      </p:sp>
    </p:spTree>
    <p:extLst>
      <p:ext uri="{BB962C8B-B14F-4D97-AF65-F5344CB8AC3E}">
        <p14:creationId xmlns:p14="http://schemas.microsoft.com/office/powerpoint/2010/main" val="2523536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BF27BF-2327-4969-8C6D-E9B2A4E53379}" type="datetimeFigureOut">
              <a:rPr lang="en-GB" smtClean="0"/>
              <a:t>30/08/2020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1C077A7-5F55-4F0E-8491-81EBFDB00161}" type="slidenum">
              <a:rPr lang="en-GB" smtClean="0"/>
              <a:t>‹#›</a:t>
            </a:fld>
            <a:endParaRPr lang="en-GB"/>
          </a:p>
        </p:txBody>
      </p:sp>
    </p:spTree>
    <p:extLst>
      <p:ext uri="{BB962C8B-B14F-4D97-AF65-F5344CB8AC3E}">
        <p14:creationId xmlns:p14="http://schemas.microsoft.com/office/powerpoint/2010/main" val="3015718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BF27BF-2327-4969-8C6D-E9B2A4E53379}" type="datetimeFigureOut">
              <a:rPr lang="en-GB" smtClean="0"/>
              <a:t>30/08/2020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C077A7-5F55-4F0E-8491-81EBFDB00161}" type="slidenum">
              <a:rPr lang="en-GB" smtClean="0"/>
              <a:t>‹#›</a:t>
            </a:fld>
            <a:endParaRPr lang="en-GB"/>
          </a:p>
        </p:txBody>
      </p:sp>
    </p:spTree>
    <p:extLst>
      <p:ext uri="{BB962C8B-B14F-4D97-AF65-F5344CB8AC3E}">
        <p14:creationId xmlns:p14="http://schemas.microsoft.com/office/powerpoint/2010/main" val="1649128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BF27BF-2327-4969-8C6D-E9B2A4E53379}" type="datetimeFigureOut">
              <a:rPr lang="en-GB" smtClean="0"/>
              <a:t>30/08/2020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C077A7-5F55-4F0E-8491-81EBFDB00161}" type="slidenum">
              <a:rPr lang="en-GB" smtClean="0"/>
              <a:t>‹#›</a:t>
            </a:fld>
            <a:endParaRPr lang="en-GB"/>
          </a:p>
        </p:txBody>
      </p:sp>
    </p:spTree>
    <p:extLst>
      <p:ext uri="{BB962C8B-B14F-4D97-AF65-F5344CB8AC3E}">
        <p14:creationId xmlns:p14="http://schemas.microsoft.com/office/powerpoint/2010/main" val="183424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BF27BF-2327-4969-8C6D-E9B2A4E53379}" type="datetimeFigureOut">
              <a:rPr lang="en-GB" smtClean="0"/>
              <a:t>30/08/2020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C077A7-5F55-4F0E-8491-81EBFDB00161}" type="slidenum">
              <a:rPr lang="en-GB" smtClean="0"/>
              <a:t>‹#›</a:t>
            </a:fld>
            <a:endParaRPr lang="en-GB"/>
          </a:p>
        </p:txBody>
      </p:sp>
    </p:spTree>
    <p:extLst>
      <p:ext uri="{BB962C8B-B14F-4D97-AF65-F5344CB8AC3E}">
        <p14:creationId xmlns:p14="http://schemas.microsoft.com/office/powerpoint/2010/main" val="1089083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5797" y="3588253"/>
            <a:ext cx="2880320" cy="523220"/>
          </a:xfrm>
          <a:prstGeom prst="rect">
            <a:avLst/>
          </a:prstGeom>
          <a:noFill/>
        </p:spPr>
        <p:txBody>
          <a:bodyPr wrap="square" rtlCol="0">
            <a:spAutoFit/>
          </a:bodyPr>
          <a:lstStyle/>
          <a:p>
            <a:pPr algn="ctr"/>
            <a:r>
              <a:rPr lang="en-US" sz="1400" b="1" dirty="0">
                <a:latin typeface="Trebuchet MS"/>
                <a:cs typeface="Trebuchet MS"/>
              </a:rPr>
              <a:t>R.E</a:t>
            </a:r>
          </a:p>
          <a:p>
            <a:pPr algn="ctr"/>
            <a:endParaRPr lang="en-US" sz="1400" dirty="0">
              <a:latin typeface="Trebuchet MS"/>
              <a:cs typeface="Trebuchet MS"/>
            </a:endParaRPr>
          </a:p>
        </p:txBody>
      </p:sp>
      <p:sp>
        <p:nvSpPr>
          <p:cNvPr id="16" name="Rounded Rectangle 15"/>
          <p:cNvSpPr/>
          <p:nvPr/>
        </p:nvSpPr>
        <p:spPr>
          <a:xfrm>
            <a:off x="6149334" y="97997"/>
            <a:ext cx="2938621" cy="6643369"/>
          </a:xfrm>
          <a:prstGeom prst="roundRect">
            <a:avLst/>
          </a:prstGeom>
        </p:spPr>
        <p:style>
          <a:lnRef idx="1">
            <a:schemeClr val="accent3"/>
          </a:lnRef>
          <a:fillRef idx="2">
            <a:schemeClr val="accent3"/>
          </a:fillRef>
          <a:effectRef idx="1">
            <a:schemeClr val="accent3"/>
          </a:effectRef>
          <a:fontRef idx="minor">
            <a:schemeClr val="dk1"/>
          </a:fontRef>
        </p:style>
        <p:txBody>
          <a:bodyPr rtlCol="0" anchor="t"/>
          <a:lstStyle/>
          <a:p>
            <a:pPr algn="ctr"/>
            <a:r>
              <a:rPr lang="en-US" sz="1400" b="1" dirty="0">
                <a:cs typeface="Trebuchet MS"/>
              </a:rPr>
              <a:t>English</a:t>
            </a:r>
          </a:p>
          <a:p>
            <a:r>
              <a:rPr lang="en-US" sz="1400" u="sng" dirty="0">
                <a:cs typeface="Trebuchet MS"/>
              </a:rPr>
              <a:t>Reading</a:t>
            </a:r>
          </a:p>
          <a:p>
            <a:pPr marL="285750" indent="-285750">
              <a:buFont typeface="Arial" panose="020B0604020202020204" pitchFamily="34" charset="0"/>
              <a:buChar char="•"/>
            </a:pPr>
            <a:r>
              <a:rPr lang="en-GB" sz="1400" dirty="0"/>
              <a:t>War Horse by Michael Morpurgo</a:t>
            </a:r>
          </a:p>
          <a:p>
            <a:pPr marL="285750" indent="-285750">
              <a:buFont typeface="Arial" panose="020B0604020202020204" pitchFamily="34" charset="0"/>
              <a:buChar char="•"/>
            </a:pPr>
            <a:r>
              <a:rPr lang="en-GB" sz="1400" dirty="0"/>
              <a:t>Here We Are by Oliver Jeffers</a:t>
            </a:r>
          </a:p>
          <a:p>
            <a:pPr marL="285750" indent="-285750">
              <a:buFont typeface="Arial" panose="020B0604020202020204" pitchFamily="34" charset="0"/>
              <a:buChar char="•"/>
            </a:pPr>
            <a:r>
              <a:rPr lang="en-GB" sz="1400" dirty="0"/>
              <a:t>Introduction to reading skills specific to assessment</a:t>
            </a:r>
          </a:p>
          <a:p>
            <a:pPr marL="285750" indent="-285750">
              <a:buFont typeface="Arial" panose="020B0604020202020204" pitchFamily="34" charset="0"/>
              <a:buChar char="•"/>
            </a:pPr>
            <a:endParaRPr lang="en-GB" sz="100" dirty="0">
              <a:highlight>
                <a:srgbClr val="FFFF00"/>
              </a:highlight>
            </a:endParaRPr>
          </a:p>
          <a:p>
            <a:r>
              <a:rPr lang="en-GB" sz="1400" u="sng" dirty="0"/>
              <a:t>Writing</a:t>
            </a:r>
          </a:p>
          <a:p>
            <a:pPr marL="285750" indent="-285750">
              <a:buFont typeface="Arial" panose="020B0604020202020204" pitchFamily="34" charset="0"/>
              <a:buChar char="•"/>
            </a:pPr>
            <a:r>
              <a:rPr lang="en-GB" sz="1400" dirty="0"/>
              <a:t>Writing tasks linked to War Horse</a:t>
            </a:r>
          </a:p>
          <a:p>
            <a:pPr marL="285750" indent="-285750">
              <a:buFont typeface="Arial" panose="020B0604020202020204" pitchFamily="34" charset="0"/>
              <a:buChar char="•"/>
            </a:pPr>
            <a:r>
              <a:rPr lang="en-GB" sz="1400" dirty="0"/>
              <a:t>Writing for a Purpose – in response to return to school, diaries and letter writing</a:t>
            </a:r>
          </a:p>
          <a:p>
            <a:pPr marL="285750" indent="-285750">
              <a:buFont typeface="Arial" panose="020B0604020202020204" pitchFamily="34" charset="0"/>
              <a:buChar char="•"/>
            </a:pPr>
            <a:r>
              <a:rPr lang="en-GB" sz="1400" dirty="0"/>
              <a:t>Poetry</a:t>
            </a:r>
          </a:p>
          <a:p>
            <a:pPr marL="285750" indent="-285750">
              <a:buFont typeface="Arial" panose="020B0604020202020204" pitchFamily="34" charset="0"/>
              <a:buChar char="•"/>
            </a:pPr>
            <a:r>
              <a:rPr lang="en-GB" sz="1400" dirty="0"/>
              <a:t>Grammar, Punctuation and Spelling</a:t>
            </a:r>
          </a:p>
          <a:p>
            <a:endParaRPr lang="en-US" sz="100" dirty="0">
              <a:highlight>
                <a:srgbClr val="FFFF00"/>
              </a:highlight>
              <a:cs typeface="Trebuchet MS"/>
            </a:endParaRPr>
          </a:p>
          <a:p>
            <a:r>
              <a:rPr lang="en-US" sz="1400" u="sng" dirty="0">
                <a:cs typeface="Trebuchet MS"/>
              </a:rPr>
              <a:t>Spelling</a:t>
            </a:r>
            <a:r>
              <a:rPr lang="en-US" sz="1400" b="1" dirty="0">
                <a:cs typeface="Trebuchet MS"/>
              </a:rPr>
              <a:t> </a:t>
            </a:r>
          </a:p>
          <a:p>
            <a:pPr marL="285750" indent="-285750">
              <a:buFont typeface="Arial" panose="020B0604020202020204" pitchFamily="34" charset="0"/>
              <a:buChar char="•"/>
            </a:pPr>
            <a:r>
              <a:rPr lang="en-GB" sz="1400" dirty="0"/>
              <a:t>Ambitious Synonyms</a:t>
            </a:r>
          </a:p>
          <a:p>
            <a:pPr marL="285750" indent="-285750">
              <a:buFont typeface="Arial" panose="020B0604020202020204" pitchFamily="34" charset="0"/>
              <a:buChar char="•"/>
            </a:pPr>
            <a:r>
              <a:rPr lang="en-GB" sz="1400" dirty="0"/>
              <a:t>Homophones and Near Homophones</a:t>
            </a:r>
          </a:p>
          <a:p>
            <a:pPr marL="285750" indent="-285750">
              <a:buFont typeface="Arial" panose="020B0604020202020204" pitchFamily="34" charset="0"/>
              <a:buChar char="•"/>
            </a:pPr>
            <a:r>
              <a:rPr lang="en-GB" sz="1400" dirty="0"/>
              <a:t>Adjectives ending in –ant and nouns ending in –</a:t>
            </a:r>
            <a:r>
              <a:rPr lang="en-GB" sz="1400" dirty="0" err="1"/>
              <a:t>ance</a:t>
            </a:r>
            <a:r>
              <a:rPr lang="en-GB" sz="1400" dirty="0"/>
              <a:t> and –</a:t>
            </a:r>
            <a:r>
              <a:rPr lang="en-GB" sz="1400" dirty="0" err="1"/>
              <a:t>ancy</a:t>
            </a:r>
            <a:endParaRPr lang="en-GB" sz="1400" dirty="0"/>
          </a:p>
          <a:p>
            <a:pPr marL="285750" indent="-285750">
              <a:buFont typeface="Arial" panose="020B0604020202020204" pitchFamily="34" charset="0"/>
              <a:buChar char="•"/>
            </a:pPr>
            <a:r>
              <a:rPr lang="en-GB" sz="1400" dirty="0"/>
              <a:t>Adjectives ending in –</a:t>
            </a:r>
            <a:r>
              <a:rPr lang="en-GB" sz="1400" dirty="0" err="1"/>
              <a:t>ent</a:t>
            </a:r>
            <a:r>
              <a:rPr lang="en-GB" sz="1400" dirty="0"/>
              <a:t> and nouns ending in –</a:t>
            </a:r>
            <a:r>
              <a:rPr lang="en-GB" sz="1400" dirty="0" err="1"/>
              <a:t>ence</a:t>
            </a:r>
            <a:r>
              <a:rPr lang="en-GB" sz="1400" dirty="0"/>
              <a:t> and –</a:t>
            </a:r>
            <a:r>
              <a:rPr lang="en-GB" sz="1400" dirty="0" err="1"/>
              <a:t>ency</a:t>
            </a:r>
            <a:endParaRPr lang="en-GB" sz="1400" dirty="0"/>
          </a:p>
          <a:p>
            <a:pPr marL="285750" indent="-285750">
              <a:buFont typeface="Arial" panose="020B0604020202020204" pitchFamily="34" charset="0"/>
              <a:buChar char="•"/>
            </a:pPr>
            <a:r>
              <a:rPr lang="en-GB" sz="1400" dirty="0"/>
              <a:t>Hyphenated words</a:t>
            </a:r>
          </a:p>
          <a:p>
            <a:pPr algn="ctr"/>
            <a:endParaRPr lang="en-US" sz="1400" dirty="0">
              <a:cs typeface="Trebuchet MS"/>
            </a:endParaRPr>
          </a:p>
          <a:p>
            <a:pPr algn="ctr"/>
            <a:endParaRPr lang="en-US" sz="1400" dirty="0"/>
          </a:p>
        </p:txBody>
      </p:sp>
      <p:sp>
        <p:nvSpPr>
          <p:cNvPr id="6" name="Rounded Rectangle 5"/>
          <p:cNvSpPr/>
          <p:nvPr/>
        </p:nvSpPr>
        <p:spPr>
          <a:xfrm>
            <a:off x="56045" y="51877"/>
            <a:ext cx="2938623" cy="6689491"/>
          </a:xfrm>
          <a:prstGeom prst="roundRect">
            <a:avLst/>
          </a:prstGeom>
        </p:spPr>
        <p:style>
          <a:lnRef idx="1">
            <a:schemeClr val="accent6"/>
          </a:lnRef>
          <a:fillRef idx="2">
            <a:schemeClr val="accent6"/>
          </a:fillRef>
          <a:effectRef idx="1">
            <a:schemeClr val="accent6"/>
          </a:effectRef>
          <a:fontRef idx="minor">
            <a:schemeClr val="dk1"/>
          </a:fontRef>
        </p:style>
        <p:txBody>
          <a:bodyPr rtlCol="0" anchor="t"/>
          <a:lstStyle/>
          <a:p>
            <a:pPr algn="ctr"/>
            <a:r>
              <a:rPr lang="en-US" sz="1400" b="1" dirty="0" err="1">
                <a:cs typeface="Trebuchet MS"/>
              </a:rPr>
              <a:t>Maths</a:t>
            </a:r>
            <a:endParaRPr lang="en-US" sz="1400" b="1" dirty="0">
              <a:cs typeface="Trebuchet MS"/>
            </a:endParaRPr>
          </a:p>
          <a:p>
            <a:r>
              <a:rPr lang="en-US" sz="1400" u="sng" dirty="0">
                <a:cs typeface="Trebuchet MS"/>
              </a:rPr>
              <a:t>Number: Place Value</a:t>
            </a:r>
          </a:p>
          <a:p>
            <a:pPr marL="285750" indent="-285750">
              <a:buFont typeface="Arial" panose="020B0604020202020204" pitchFamily="34" charset="0"/>
              <a:buChar char="•"/>
            </a:pPr>
            <a:r>
              <a:rPr lang="en-US" sz="1400" dirty="0">
                <a:cs typeface="Trebuchet MS"/>
              </a:rPr>
              <a:t>Numbers to 10,000,000</a:t>
            </a:r>
          </a:p>
          <a:p>
            <a:pPr marL="285750" indent="-285750">
              <a:buFont typeface="Arial" panose="020B0604020202020204" pitchFamily="34" charset="0"/>
              <a:buChar char="•"/>
            </a:pPr>
            <a:r>
              <a:rPr lang="en-US" sz="1400" dirty="0">
                <a:cs typeface="Trebuchet MS"/>
              </a:rPr>
              <a:t>Rounding and estimation</a:t>
            </a:r>
          </a:p>
          <a:p>
            <a:pPr marL="285750" indent="-285750">
              <a:buFont typeface="Arial" panose="020B0604020202020204" pitchFamily="34" charset="0"/>
              <a:buChar char="•"/>
            </a:pPr>
            <a:r>
              <a:rPr lang="en-US" sz="1400" dirty="0">
                <a:cs typeface="Trebuchet MS"/>
              </a:rPr>
              <a:t>Negative numbers</a:t>
            </a:r>
          </a:p>
          <a:p>
            <a:pPr marL="285750" indent="-285750">
              <a:buFont typeface="Arial" panose="020B0604020202020204" pitchFamily="34" charset="0"/>
              <a:buChar char="•"/>
            </a:pPr>
            <a:endParaRPr lang="en-US" sz="1400" dirty="0">
              <a:cs typeface="Trebuchet MS"/>
            </a:endParaRPr>
          </a:p>
          <a:p>
            <a:r>
              <a:rPr lang="en-US" sz="1400" u="sng" dirty="0">
                <a:cs typeface="Trebuchet MS"/>
              </a:rPr>
              <a:t>Number: Four Operations</a:t>
            </a:r>
          </a:p>
          <a:p>
            <a:pPr marL="285750" indent="-285750">
              <a:buFont typeface="Arial" panose="020B0604020202020204" pitchFamily="34" charset="0"/>
              <a:buChar char="•"/>
            </a:pPr>
            <a:r>
              <a:rPr lang="en-US" sz="1400" dirty="0">
                <a:cs typeface="Trebuchet MS"/>
              </a:rPr>
              <a:t>Written addition and subtraction</a:t>
            </a:r>
          </a:p>
          <a:p>
            <a:pPr marL="285750" indent="-285750">
              <a:buFont typeface="Arial" panose="020B0604020202020204" pitchFamily="34" charset="0"/>
              <a:buChar char="•"/>
            </a:pPr>
            <a:r>
              <a:rPr lang="en-US" sz="1400" dirty="0">
                <a:cs typeface="Trebuchet MS"/>
              </a:rPr>
              <a:t>Short and long multiplication</a:t>
            </a:r>
          </a:p>
          <a:p>
            <a:pPr marL="285750" indent="-285750">
              <a:buFont typeface="Arial" panose="020B0604020202020204" pitchFamily="34" charset="0"/>
              <a:buChar char="•"/>
            </a:pPr>
            <a:r>
              <a:rPr lang="en-US" sz="1400" dirty="0">
                <a:cs typeface="Trebuchet MS"/>
              </a:rPr>
              <a:t>Short and long division</a:t>
            </a:r>
          </a:p>
          <a:p>
            <a:pPr marL="285750" indent="-285750">
              <a:buFont typeface="Arial" panose="020B0604020202020204" pitchFamily="34" charset="0"/>
              <a:buChar char="•"/>
            </a:pPr>
            <a:r>
              <a:rPr lang="en-US" sz="1400" dirty="0">
                <a:cs typeface="Trebuchet MS"/>
              </a:rPr>
              <a:t>Mental calculations</a:t>
            </a:r>
          </a:p>
          <a:p>
            <a:pPr marL="285750" indent="-285750">
              <a:buFont typeface="Arial" panose="020B0604020202020204" pitchFamily="34" charset="0"/>
              <a:buChar char="•"/>
            </a:pPr>
            <a:r>
              <a:rPr lang="en-US" sz="1400" dirty="0">
                <a:cs typeface="Trebuchet MS"/>
              </a:rPr>
              <a:t>Factors, multiples and prime numbers</a:t>
            </a:r>
          </a:p>
          <a:p>
            <a:pPr marL="285750" indent="-285750">
              <a:buFont typeface="Arial" panose="020B0604020202020204" pitchFamily="34" charset="0"/>
              <a:buChar char="•"/>
            </a:pPr>
            <a:r>
              <a:rPr lang="en-US" sz="1400" dirty="0">
                <a:cs typeface="Trebuchet MS"/>
              </a:rPr>
              <a:t>Order of Operations</a:t>
            </a:r>
          </a:p>
          <a:p>
            <a:pPr marL="285750" indent="-285750">
              <a:buFont typeface="Arial" panose="020B0604020202020204" pitchFamily="34" charset="0"/>
              <a:buChar char="•"/>
            </a:pPr>
            <a:endParaRPr lang="en-US" sz="1400" dirty="0">
              <a:cs typeface="Trebuchet MS"/>
            </a:endParaRPr>
          </a:p>
          <a:p>
            <a:r>
              <a:rPr lang="en-US" sz="1400" u="sng" dirty="0">
                <a:cs typeface="Trebuchet MS"/>
              </a:rPr>
              <a:t>Geometry: Position and Direction</a:t>
            </a:r>
          </a:p>
          <a:p>
            <a:pPr marL="285750" indent="-285750">
              <a:buFont typeface="Arial" panose="020B0604020202020204" pitchFamily="34" charset="0"/>
              <a:buChar char="•"/>
            </a:pPr>
            <a:r>
              <a:rPr lang="en-US" sz="1400" dirty="0">
                <a:cs typeface="Trebuchet MS"/>
              </a:rPr>
              <a:t>Coordinates</a:t>
            </a:r>
          </a:p>
          <a:p>
            <a:pPr marL="285750" indent="-285750">
              <a:buFont typeface="Arial" panose="020B0604020202020204" pitchFamily="34" charset="0"/>
              <a:buChar char="•"/>
            </a:pPr>
            <a:r>
              <a:rPr lang="en-US" sz="1400" dirty="0">
                <a:cs typeface="Trebuchet MS"/>
              </a:rPr>
              <a:t>Translation and reflection</a:t>
            </a:r>
          </a:p>
          <a:p>
            <a:endParaRPr lang="en-US" sz="1400" dirty="0">
              <a:cs typeface="Trebuchet MS"/>
            </a:endParaRPr>
          </a:p>
          <a:p>
            <a:r>
              <a:rPr lang="en-US" sz="1400" u="sng" dirty="0">
                <a:cs typeface="Trebuchet MS"/>
              </a:rPr>
              <a:t>Geometry: Properties of Shapes</a:t>
            </a:r>
          </a:p>
          <a:p>
            <a:pPr marL="285750" indent="-285750">
              <a:buFont typeface="Arial" panose="020B0604020202020204" pitchFamily="34" charset="0"/>
              <a:buChar char="•"/>
            </a:pPr>
            <a:r>
              <a:rPr lang="en-US" sz="1400" dirty="0">
                <a:cs typeface="Trebuchet MS"/>
              </a:rPr>
              <a:t>Drawing 2D shapes</a:t>
            </a:r>
          </a:p>
          <a:p>
            <a:pPr marL="285750" indent="-285750">
              <a:buFont typeface="Arial" panose="020B0604020202020204" pitchFamily="34" charset="0"/>
              <a:buChar char="•"/>
            </a:pPr>
            <a:r>
              <a:rPr lang="en-US" sz="1400" dirty="0" err="1">
                <a:cs typeface="Trebuchet MS"/>
              </a:rPr>
              <a:t>Recognising</a:t>
            </a:r>
            <a:r>
              <a:rPr lang="en-US" sz="1400" dirty="0">
                <a:cs typeface="Trebuchet MS"/>
              </a:rPr>
              <a:t> 2D shapes</a:t>
            </a:r>
          </a:p>
          <a:p>
            <a:pPr marL="285750" indent="-285750">
              <a:buFont typeface="Arial" panose="020B0604020202020204" pitchFamily="34" charset="0"/>
              <a:buChar char="•"/>
            </a:pPr>
            <a:r>
              <a:rPr lang="en-US" sz="1400" dirty="0">
                <a:cs typeface="Trebuchet MS"/>
              </a:rPr>
              <a:t>Angle properties</a:t>
            </a:r>
          </a:p>
          <a:p>
            <a:pPr marL="285750" indent="-285750">
              <a:buFont typeface="Arial" panose="020B0604020202020204" pitchFamily="34" charset="0"/>
              <a:buChar char="•"/>
            </a:pPr>
            <a:r>
              <a:rPr lang="en-US" sz="1400" dirty="0">
                <a:cs typeface="Trebuchet MS"/>
              </a:rPr>
              <a:t>3D shapes and nets</a:t>
            </a:r>
          </a:p>
          <a:p>
            <a:pPr marL="285750" indent="-285750">
              <a:buFont typeface="Arial" panose="020B0604020202020204" pitchFamily="34" charset="0"/>
              <a:buChar char="•"/>
            </a:pPr>
            <a:r>
              <a:rPr lang="en-US" sz="1400" dirty="0">
                <a:cs typeface="Trebuchet MS"/>
              </a:rPr>
              <a:t>Circle geometry</a:t>
            </a:r>
          </a:p>
          <a:p>
            <a:pPr marL="285750" indent="-285750">
              <a:buFont typeface="Arial" panose="020B0604020202020204" pitchFamily="34" charset="0"/>
              <a:buChar char="•"/>
            </a:pPr>
            <a:endParaRPr lang="en-US" sz="1400" dirty="0">
              <a:cs typeface="Trebuchet MS"/>
            </a:endParaRPr>
          </a:p>
        </p:txBody>
      </p:sp>
      <p:sp>
        <p:nvSpPr>
          <p:cNvPr id="25" name="Rounded Rectangle 24"/>
          <p:cNvSpPr/>
          <p:nvPr/>
        </p:nvSpPr>
        <p:spPr>
          <a:xfrm>
            <a:off x="3095421" y="116632"/>
            <a:ext cx="2938621" cy="2808310"/>
          </a:xfrm>
          <a:prstGeom prst="roundRect">
            <a:avLst/>
          </a:prstGeom>
        </p:spPr>
        <p:style>
          <a:lnRef idx="1">
            <a:schemeClr val="accent1"/>
          </a:lnRef>
          <a:fillRef idx="2">
            <a:schemeClr val="accent1"/>
          </a:fillRef>
          <a:effectRef idx="1">
            <a:schemeClr val="accent1"/>
          </a:effectRef>
          <a:fontRef idx="minor">
            <a:schemeClr val="dk1"/>
          </a:fontRef>
        </p:style>
        <p:txBody>
          <a:bodyPr rtlCol="0" anchor="t"/>
          <a:lstStyle/>
          <a:p>
            <a:pPr algn="ctr"/>
            <a:r>
              <a:rPr lang="en-US" sz="1400" b="1" dirty="0">
                <a:cs typeface="Trebuchet MS"/>
              </a:rPr>
              <a:t>Computing</a:t>
            </a:r>
          </a:p>
          <a:p>
            <a:r>
              <a:rPr lang="en-US" sz="1400" u="sng" dirty="0">
                <a:latin typeface="Trebuchet MS"/>
                <a:cs typeface="Trebuchet MS"/>
              </a:rPr>
              <a:t>E-Safety:</a:t>
            </a:r>
            <a:r>
              <a:rPr lang="en-US" sz="1400" dirty="0">
                <a:latin typeface="Trebuchet MS"/>
                <a:cs typeface="Trebuchet MS"/>
              </a:rPr>
              <a:t> Learn about account and device security as well as appropriate internet use. Understand what our online rights and responsibilities are and what is meant by digital citizenship. Investigate methods to assess the reliability of sources. Understand what is meant by cookies and tracking.</a:t>
            </a:r>
          </a:p>
        </p:txBody>
      </p:sp>
      <p:sp>
        <p:nvSpPr>
          <p:cNvPr id="26" name="Rounded Rectangle 25"/>
          <p:cNvSpPr/>
          <p:nvPr/>
        </p:nvSpPr>
        <p:spPr>
          <a:xfrm>
            <a:off x="3109960" y="3933057"/>
            <a:ext cx="2938621" cy="2808310"/>
          </a:xfrm>
          <a:prstGeom prst="roundRect">
            <a:avLst/>
          </a:prstGeom>
        </p:spPr>
        <p:style>
          <a:lnRef idx="1">
            <a:schemeClr val="accent2"/>
          </a:lnRef>
          <a:fillRef idx="2">
            <a:schemeClr val="accent2"/>
          </a:fillRef>
          <a:effectRef idx="1">
            <a:schemeClr val="accent2"/>
          </a:effectRef>
          <a:fontRef idx="minor">
            <a:schemeClr val="dk1"/>
          </a:fontRef>
        </p:style>
        <p:txBody>
          <a:bodyPr rtlCol="0" anchor="t"/>
          <a:lstStyle/>
          <a:p>
            <a:pPr algn="ctr"/>
            <a:r>
              <a:rPr lang="en-US" sz="1400" b="1" dirty="0">
                <a:latin typeface="Trebuchet MS"/>
                <a:cs typeface="Trebuchet MS"/>
              </a:rPr>
              <a:t>P.E.</a:t>
            </a:r>
          </a:p>
          <a:p>
            <a:r>
              <a:rPr lang="en-US" sz="1400" u="sng" dirty="0">
                <a:latin typeface="Trebuchet MS"/>
                <a:cs typeface="Trebuchet MS"/>
              </a:rPr>
              <a:t>Fitness</a:t>
            </a:r>
          </a:p>
          <a:p>
            <a:pPr marL="285750" indent="-285750">
              <a:buFont typeface="Arial" panose="020B0604020202020204" pitchFamily="34" charset="0"/>
              <a:buChar char="•"/>
            </a:pPr>
            <a:r>
              <a:rPr lang="en-US" sz="1400" dirty="0">
                <a:latin typeface="Trebuchet MS"/>
                <a:cs typeface="Trebuchet MS"/>
              </a:rPr>
              <a:t>Setting goals and beating personal bests</a:t>
            </a:r>
          </a:p>
          <a:p>
            <a:pPr marL="285750" indent="-285750">
              <a:buFont typeface="Arial" panose="020B0604020202020204" pitchFamily="34" charset="0"/>
              <a:buChar char="•"/>
            </a:pPr>
            <a:r>
              <a:rPr lang="en-US" sz="1400" dirty="0">
                <a:latin typeface="Trebuchet MS"/>
                <a:cs typeface="Trebuchet MS"/>
              </a:rPr>
              <a:t>Focusing on required techniques for various exercises</a:t>
            </a:r>
            <a:endParaRPr lang="en-GB" sz="1400" dirty="0">
              <a:highlight>
                <a:srgbClr val="FFFF00"/>
              </a:highlight>
              <a:latin typeface="Trebuchet MS"/>
              <a:cs typeface="Trebuchet MS"/>
            </a:endParaRPr>
          </a:p>
          <a:p>
            <a:pPr marL="285750" indent="-285750">
              <a:buFont typeface="Arial" panose="020B0604020202020204" pitchFamily="34" charset="0"/>
              <a:buChar char="•"/>
            </a:pPr>
            <a:r>
              <a:rPr lang="en-GB" sz="1400" dirty="0">
                <a:latin typeface="Trebuchet MS"/>
                <a:cs typeface="Trebuchet MS"/>
              </a:rPr>
              <a:t>Working on improving personal fitness and understanding the benefits of this</a:t>
            </a:r>
            <a:endParaRPr lang="en-US" sz="1400" dirty="0">
              <a:latin typeface="Trebuchet MS"/>
              <a:cs typeface="Trebuchet MS"/>
            </a:endParaRPr>
          </a:p>
        </p:txBody>
      </p:sp>
      <p:grpSp>
        <p:nvGrpSpPr>
          <p:cNvPr id="27" name="Group 26">
            <a:extLst>
              <a:ext uri="{FF2B5EF4-FFF2-40B4-BE49-F238E27FC236}">
                <a16:creationId xmlns:a16="http://schemas.microsoft.com/office/drawing/2014/main" id="{9021592E-54BA-498E-9DA3-C1B06C6A2E60}"/>
              </a:ext>
            </a:extLst>
          </p:cNvPr>
          <p:cNvGrpSpPr/>
          <p:nvPr/>
        </p:nvGrpSpPr>
        <p:grpSpPr>
          <a:xfrm>
            <a:off x="3383868" y="3068960"/>
            <a:ext cx="2376264" cy="720080"/>
            <a:chOff x="3375424" y="1953411"/>
            <a:chExt cx="2376264" cy="720080"/>
          </a:xfrm>
        </p:grpSpPr>
        <p:sp>
          <p:nvSpPr>
            <p:cNvPr id="29" name="Rounded Rectangle 4">
              <a:extLst>
                <a:ext uri="{FF2B5EF4-FFF2-40B4-BE49-F238E27FC236}">
                  <a16:creationId xmlns:a16="http://schemas.microsoft.com/office/drawing/2014/main" id="{97E72BE5-A7FD-47DA-B16E-ED073360B0B6}"/>
                </a:ext>
              </a:extLst>
            </p:cNvPr>
            <p:cNvSpPr/>
            <p:nvPr/>
          </p:nvSpPr>
          <p:spPr>
            <a:xfrm>
              <a:off x="3375424" y="1953411"/>
              <a:ext cx="2376264" cy="72008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0" name="Text Box 293">
              <a:extLst>
                <a:ext uri="{FF2B5EF4-FFF2-40B4-BE49-F238E27FC236}">
                  <a16:creationId xmlns:a16="http://schemas.microsoft.com/office/drawing/2014/main" id="{F8F23F25-3B04-4D45-94A4-C10491735873}"/>
                </a:ext>
              </a:extLst>
            </p:cNvPr>
            <p:cNvSpPr txBox="1">
              <a:spLocks noChangeArrowheads="1"/>
            </p:cNvSpPr>
            <p:nvPr/>
          </p:nvSpPr>
          <p:spPr bwMode="auto">
            <a:xfrm>
              <a:off x="4139952" y="1959804"/>
              <a:ext cx="1584176"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dirty="0">
                  <a:latin typeface="Comic Sans MS" pitchFamily="66" charset="0"/>
                </a:rPr>
                <a:t>Year 6</a:t>
              </a:r>
            </a:p>
            <a:p>
              <a:pPr eaLnBrk="1" hangingPunct="1"/>
              <a:r>
                <a:rPr lang="en-GB" sz="1400" dirty="0">
                  <a:latin typeface="Comic Sans MS" pitchFamily="66" charset="0"/>
                </a:rPr>
                <a:t>Autumn 1</a:t>
              </a:r>
            </a:p>
          </p:txBody>
        </p:sp>
        <p:pic>
          <p:nvPicPr>
            <p:cNvPr id="31" name="Picture 2" descr="44 Images Of Eagle Mascot Clipart You Can Use These Free Cliparts | Eagle  art, Eagle drawing, Eagle mascot">
              <a:extLst>
                <a:ext uri="{FF2B5EF4-FFF2-40B4-BE49-F238E27FC236}">
                  <a16:creationId xmlns:a16="http://schemas.microsoft.com/office/drawing/2014/main" id="{6EC472EC-7F0C-455B-97B3-7C3FDB10CAC4}"/>
                </a:ext>
              </a:extLst>
            </p:cNvPr>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1626" b="99187" l="10000" r="90000">
                          <a14:foregroundMark x1="30400" y1="13211" x2="77200" y2="63618"/>
                          <a14:foregroundMark x1="29007" y1="29977" x2="17800" y2="22154"/>
                          <a14:foregroundMark x1="33233" y1="32927" x2="32206" y2="32210"/>
                          <a14:foregroundMark x1="77200" y1="63618" x2="33233" y2="32927"/>
                          <a14:foregroundMark x1="33636" y1="34492" x2="71800" y2="64228"/>
                          <a14:foregroundMark x1="17800" y1="22154" x2="30119" y2="31752"/>
                          <a14:foregroundMark x1="71800" y1="64228" x2="35200" y2="6098"/>
                          <a14:foregroundMark x1="35200" y1="6098" x2="59800" y2="7317"/>
                          <a14:foregroundMark x1="60800" y1="23171" x2="76400" y2="56301"/>
                          <a14:foregroundMark x1="65600" y1="59553" x2="33800" y2="41463"/>
                          <a14:foregroundMark x1="31000" y1="59553" x2="69000" y2="64228"/>
                          <a14:foregroundMark x1="46200" y1="77642" x2="48000" y2="81504"/>
                          <a14:foregroundMark x1="51800" y1="87398" x2="51800" y2="91870"/>
                          <a14:foregroundMark x1="49000" y1="96341" x2="48841" y2="96567"/>
                          <a14:foregroundMark x1="41800" y1="82927" x2="41800" y2="82927"/>
                          <a14:foregroundMark x1="46200" y1="3252" x2="47000" y2="1626"/>
                          <a14:backgroundMark x1="55400" y1="99187" x2="44600" y2="99797"/>
                          <a14:backgroundMark x1="31000" y1="32927" x2="31000" y2="32927"/>
                          <a14:backgroundMark x1="32400" y1="32520" x2="30600" y2="32520"/>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3501856" y="1964592"/>
              <a:ext cx="701838" cy="690609"/>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01375486"/>
      </p:ext>
    </p:extLst>
  </p:cSld>
  <p:clrMapOvr>
    <a:masterClrMapping/>
  </p:clrMapOvr>
  <mc:AlternateContent xmlns:mc="http://schemas.openxmlformats.org/markup-compatibility/2006" xmlns:p14="http://schemas.microsoft.com/office/powerpoint/2010/main">
    <mc:Choice Requires="p14">
      <p:transition spd="slow" p14:dur="2000" advTm="5835"/>
    </mc:Choice>
    <mc:Fallback xmlns="">
      <p:transition spd="slow" advTm="5835"/>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5797" y="3588253"/>
            <a:ext cx="2880320" cy="523220"/>
          </a:xfrm>
          <a:prstGeom prst="rect">
            <a:avLst/>
          </a:prstGeom>
          <a:noFill/>
        </p:spPr>
        <p:txBody>
          <a:bodyPr wrap="square" rtlCol="0">
            <a:spAutoFit/>
          </a:bodyPr>
          <a:lstStyle/>
          <a:p>
            <a:pPr algn="ctr"/>
            <a:r>
              <a:rPr lang="en-US" sz="1400" b="1" dirty="0">
                <a:latin typeface="Trebuchet MS"/>
                <a:cs typeface="Trebuchet MS"/>
              </a:rPr>
              <a:t>R.E</a:t>
            </a:r>
          </a:p>
          <a:p>
            <a:pPr algn="ctr"/>
            <a:endParaRPr lang="en-US" sz="1400" dirty="0">
              <a:latin typeface="Trebuchet MS"/>
              <a:cs typeface="Trebuchet MS"/>
            </a:endParaRPr>
          </a:p>
        </p:txBody>
      </p:sp>
      <p:sp>
        <p:nvSpPr>
          <p:cNvPr id="16" name="Rounded Rectangle 15"/>
          <p:cNvSpPr/>
          <p:nvPr/>
        </p:nvSpPr>
        <p:spPr>
          <a:xfrm>
            <a:off x="6149334" y="97997"/>
            <a:ext cx="2938621" cy="6643369"/>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6" name="Rounded Rectangle 5"/>
          <p:cNvSpPr/>
          <p:nvPr/>
        </p:nvSpPr>
        <p:spPr>
          <a:xfrm>
            <a:off x="56045" y="51877"/>
            <a:ext cx="2938623" cy="6689491"/>
          </a:xfrm>
          <a:prstGeom prst="roundRect">
            <a:avLst/>
          </a:prstGeom>
        </p:spPr>
        <p:style>
          <a:lnRef idx="1">
            <a:schemeClr val="accent6"/>
          </a:lnRef>
          <a:fillRef idx="2">
            <a:schemeClr val="accent6"/>
          </a:fillRef>
          <a:effectRef idx="1">
            <a:schemeClr val="accent6"/>
          </a:effectRef>
          <a:fontRef idx="minor">
            <a:schemeClr val="dk1"/>
          </a:fontRef>
        </p:style>
        <p:txBody>
          <a:bodyPr rtlCol="0" anchor="t"/>
          <a:lstStyle/>
          <a:p>
            <a:pPr algn="ctr"/>
            <a:r>
              <a:rPr lang="en-US" sz="1400" b="1" dirty="0">
                <a:cs typeface="Trebuchet MS"/>
              </a:rPr>
              <a:t>R.E.</a:t>
            </a:r>
          </a:p>
          <a:p>
            <a:pPr algn="ctr"/>
            <a:endParaRPr lang="en-US" sz="1400" b="1" dirty="0">
              <a:cs typeface="Trebuchet MS"/>
            </a:endParaRPr>
          </a:p>
          <a:p>
            <a:pPr algn="ctr"/>
            <a:r>
              <a:rPr lang="en-US" sz="1400" u="sng" dirty="0">
                <a:cs typeface="Trebuchet MS"/>
              </a:rPr>
              <a:t>Are the Saints Encouraging Role Models?</a:t>
            </a:r>
          </a:p>
          <a:p>
            <a:pPr algn="ctr"/>
            <a:endParaRPr lang="en-US" sz="1400" u="sng" dirty="0">
              <a:cs typeface="Trebuchet MS"/>
            </a:endParaRPr>
          </a:p>
          <a:p>
            <a:pPr marL="285750" indent="-285750">
              <a:spcAft>
                <a:spcPts val="600"/>
              </a:spcAft>
              <a:buFont typeface="Arial" panose="020B0604020202020204" pitchFamily="34" charset="0"/>
              <a:buChar char="•"/>
            </a:pPr>
            <a:r>
              <a:rPr lang="en-GB" sz="1400" dirty="0"/>
              <a:t>Explore what is meant by a role model</a:t>
            </a:r>
          </a:p>
          <a:p>
            <a:pPr marL="285750" indent="-285750">
              <a:spcAft>
                <a:spcPts val="600"/>
              </a:spcAft>
              <a:buFont typeface="Arial" panose="020B0604020202020204" pitchFamily="34" charset="0"/>
              <a:buChar char="•"/>
            </a:pPr>
            <a:endParaRPr lang="en-GB" sz="1400" dirty="0"/>
          </a:p>
          <a:p>
            <a:pPr marL="285750" indent="-285750">
              <a:spcAft>
                <a:spcPts val="600"/>
              </a:spcAft>
              <a:buFont typeface="Arial" panose="020B0604020202020204" pitchFamily="34" charset="0"/>
              <a:buChar char="•"/>
            </a:pPr>
            <a:r>
              <a:rPr lang="en-GB" sz="1400" dirty="0"/>
              <a:t>Look at who we see as our own role models</a:t>
            </a:r>
          </a:p>
          <a:p>
            <a:pPr marL="285750" indent="-285750">
              <a:spcAft>
                <a:spcPts val="600"/>
              </a:spcAft>
              <a:buFont typeface="Arial" panose="020B0604020202020204" pitchFamily="34" charset="0"/>
              <a:buChar char="•"/>
            </a:pPr>
            <a:endParaRPr lang="en-GB" sz="1400" dirty="0"/>
          </a:p>
          <a:p>
            <a:pPr marL="285750" indent="-285750">
              <a:spcAft>
                <a:spcPts val="600"/>
              </a:spcAft>
              <a:buFont typeface="Arial" panose="020B0604020202020204" pitchFamily="34" charset="0"/>
              <a:buChar char="•"/>
            </a:pPr>
            <a:r>
              <a:rPr lang="en-GB" sz="1400" dirty="0"/>
              <a:t>Investigate the lives of different saints</a:t>
            </a:r>
          </a:p>
          <a:p>
            <a:pPr marL="285750" indent="-285750">
              <a:spcAft>
                <a:spcPts val="600"/>
              </a:spcAft>
              <a:buFont typeface="Arial" panose="020B0604020202020204" pitchFamily="34" charset="0"/>
              <a:buChar char="•"/>
            </a:pPr>
            <a:endParaRPr lang="en-GB" sz="1400" dirty="0"/>
          </a:p>
          <a:p>
            <a:pPr marL="285750" indent="-285750">
              <a:spcAft>
                <a:spcPts val="600"/>
              </a:spcAft>
              <a:buFont typeface="Arial" panose="020B0604020202020204" pitchFamily="34" charset="0"/>
              <a:buChar char="•"/>
            </a:pPr>
            <a:r>
              <a:rPr lang="en-GB" sz="1400" dirty="0"/>
              <a:t>Discuss whether each saint is or is not a good role model, explaining our reasoning</a:t>
            </a:r>
          </a:p>
          <a:p>
            <a:pPr marL="285750" indent="-285750">
              <a:spcAft>
                <a:spcPts val="600"/>
              </a:spcAft>
              <a:buFont typeface="Arial" panose="020B0604020202020204" pitchFamily="34" charset="0"/>
              <a:buChar char="•"/>
            </a:pPr>
            <a:endParaRPr lang="en-GB" sz="1400" dirty="0"/>
          </a:p>
          <a:p>
            <a:pPr marL="285750" indent="-285750">
              <a:spcAft>
                <a:spcPts val="600"/>
              </a:spcAft>
              <a:buFont typeface="Arial" panose="020B0604020202020204" pitchFamily="34" charset="0"/>
              <a:buChar char="•"/>
            </a:pPr>
            <a:r>
              <a:rPr lang="en-GB" sz="1400" dirty="0"/>
              <a:t>Reflect on our discussions and look at the characteristics of a perfect role model, considering how likely this is</a:t>
            </a:r>
          </a:p>
          <a:p>
            <a:endParaRPr lang="en-US" sz="1400" b="1" dirty="0">
              <a:cs typeface="Trebuchet MS"/>
            </a:endParaRPr>
          </a:p>
        </p:txBody>
      </p:sp>
      <p:sp>
        <p:nvSpPr>
          <p:cNvPr id="25" name="Rounded Rectangle 24"/>
          <p:cNvSpPr/>
          <p:nvPr/>
        </p:nvSpPr>
        <p:spPr>
          <a:xfrm>
            <a:off x="3095421" y="116631"/>
            <a:ext cx="2938621" cy="2842087"/>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24" name="TextBox 23"/>
          <p:cNvSpPr txBox="1"/>
          <p:nvPr/>
        </p:nvSpPr>
        <p:spPr>
          <a:xfrm>
            <a:off x="3111500" y="180509"/>
            <a:ext cx="2922542" cy="2677656"/>
          </a:xfrm>
          <a:prstGeom prst="rect">
            <a:avLst/>
          </a:prstGeom>
          <a:noFill/>
        </p:spPr>
        <p:txBody>
          <a:bodyPr wrap="square" rtlCol="0">
            <a:spAutoFit/>
          </a:bodyPr>
          <a:lstStyle/>
          <a:p>
            <a:pPr algn="ctr"/>
            <a:r>
              <a:rPr lang="en-US" sz="1400" b="1" dirty="0">
                <a:cs typeface="Trebuchet MS"/>
              </a:rPr>
              <a:t>Art and DT</a:t>
            </a:r>
          </a:p>
          <a:p>
            <a:r>
              <a:rPr lang="en-US" sz="1400" u="sng" dirty="0">
                <a:cs typeface="Trebuchet MS"/>
              </a:rPr>
              <a:t>Art and Design Skills</a:t>
            </a:r>
          </a:p>
          <a:p>
            <a:pPr marL="285750" indent="-285750">
              <a:buFont typeface="Arial" panose="020B0604020202020204" pitchFamily="34" charset="0"/>
              <a:buChar char="•"/>
            </a:pPr>
            <a:r>
              <a:rPr lang="en-US" sz="1400" dirty="0">
                <a:cs typeface="Trebuchet MS"/>
              </a:rPr>
              <a:t>Understand the purpose of sketchbooks</a:t>
            </a:r>
          </a:p>
          <a:p>
            <a:pPr marL="285750" indent="-285750">
              <a:buFont typeface="Arial" panose="020B0604020202020204" pitchFamily="34" charset="0"/>
              <a:buChar char="•"/>
            </a:pPr>
            <a:r>
              <a:rPr lang="en-US" sz="1400" dirty="0">
                <a:cs typeface="Trebuchet MS"/>
              </a:rPr>
              <a:t>Investigate the artistic eras of impressionism and post-impressionism</a:t>
            </a:r>
          </a:p>
          <a:p>
            <a:pPr marL="285750" indent="-285750">
              <a:buFont typeface="Arial" panose="020B0604020202020204" pitchFamily="34" charset="0"/>
              <a:buChar char="•"/>
            </a:pPr>
            <a:r>
              <a:rPr lang="en-US" sz="1400" dirty="0">
                <a:cs typeface="Trebuchet MS"/>
              </a:rPr>
              <a:t>Draw and print </a:t>
            </a:r>
            <a:r>
              <a:rPr lang="en-US" sz="1400" dirty="0" err="1">
                <a:cs typeface="Trebuchet MS"/>
              </a:rPr>
              <a:t>Zentangle</a:t>
            </a:r>
            <a:r>
              <a:rPr lang="en-US" sz="1400" dirty="0">
                <a:cs typeface="Trebuchet MS"/>
              </a:rPr>
              <a:t> patterns</a:t>
            </a:r>
          </a:p>
          <a:p>
            <a:pPr marL="285750" indent="-285750">
              <a:buFont typeface="Arial" panose="020B0604020202020204" pitchFamily="34" charset="0"/>
              <a:buChar char="•"/>
            </a:pPr>
            <a:r>
              <a:rPr lang="en-US" sz="1400" dirty="0">
                <a:cs typeface="Trebuchet MS"/>
              </a:rPr>
              <a:t>Design a prototype in the way of artistic industries</a:t>
            </a:r>
          </a:p>
          <a:p>
            <a:pPr marL="285750" indent="-285750">
              <a:buFont typeface="Arial" panose="020B0604020202020204" pitchFamily="34" charset="0"/>
              <a:buChar char="•"/>
            </a:pPr>
            <a:r>
              <a:rPr lang="en-US" sz="1400" dirty="0">
                <a:cs typeface="Trebuchet MS"/>
              </a:rPr>
              <a:t>Learn about Edward Hopper</a:t>
            </a:r>
          </a:p>
        </p:txBody>
      </p:sp>
      <p:sp>
        <p:nvSpPr>
          <p:cNvPr id="20" name="TextBox 19"/>
          <p:cNvSpPr txBox="1"/>
          <p:nvPr/>
        </p:nvSpPr>
        <p:spPr>
          <a:xfrm>
            <a:off x="6160474" y="144741"/>
            <a:ext cx="2938621" cy="5478423"/>
          </a:xfrm>
          <a:prstGeom prst="rect">
            <a:avLst/>
          </a:prstGeom>
          <a:noFill/>
        </p:spPr>
        <p:txBody>
          <a:bodyPr wrap="square" rtlCol="0">
            <a:spAutoFit/>
          </a:bodyPr>
          <a:lstStyle/>
          <a:p>
            <a:pPr algn="ctr"/>
            <a:r>
              <a:rPr lang="en-US" sz="1400" b="1" dirty="0">
                <a:cs typeface="Trebuchet MS"/>
              </a:rPr>
              <a:t>History, Geography and Science</a:t>
            </a:r>
          </a:p>
          <a:p>
            <a:pPr algn="ctr"/>
            <a:endParaRPr lang="en-US" sz="1400" b="1" u="sng" dirty="0"/>
          </a:p>
          <a:p>
            <a:r>
              <a:rPr lang="en-US" sz="1400" u="sng" dirty="0"/>
              <a:t>Science: Animals including Humans</a:t>
            </a:r>
          </a:p>
          <a:p>
            <a:pPr marL="285750" indent="-285750">
              <a:buFont typeface="Arial" panose="020B0604020202020204" pitchFamily="34" charset="0"/>
              <a:buChar char="•"/>
            </a:pPr>
            <a:r>
              <a:rPr lang="en-GB" sz="1400" dirty="0"/>
              <a:t>Investigate the impact of diet on the way our bodies function</a:t>
            </a:r>
          </a:p>
          <a:p>
            <a:endParaRPr lang="en-GB" sz="1400" dirty="0"/>
          </a:p>
          <a:p>
            <a:pPr marL="285750" indent="-285750">
              <a:buFont typeface="Arial" panose="020B0604020202020204" pitchFamily="34" charset="0"/>
              <a:buChar char="•"/>
            </a:pPr>
            <a:r>
              <a:rPr lang="en-GB" sz="1400" dirty="0"/>
              <a:t>Investigate the impact of exercise and lifestyle on the way our bodies function</a:t>
            </a:r>
          </a:p>
          <a:p>
            <a:endParaRPr lang="en-GB" sz="1400" dirty="0"/>
          </a:p>
          <a:p>
            <a:pPr marL="285750" indent="-285750">
              <a:buFont typeface="Arial" panose="020B0604020202020204" pitchFamily="34" charset="0"/>
              <a:buChar char="•"/>
            </a:pPr>
            <a:r>
              <a:rPr lang="en-GB" sz="1400" dirty="0"/>
              <a:t>Investigate the impact of drugs on the way our bodies function</a:t>
            </a:r>
          </a:p>
          <a:p>
            <a:endParaRPr lang="en-GB" sz="1400" dirty="0"/>
          </a:p>
          <a:p>
            <a:pPr marL="285750" indent="-285750">
              <a:buFont typeface="Arial" panose="020B0604020202020204" pitchFamily="34" charset="0"/>
              <a:buChar char="•"/>
            </a:pPr>
            <a:r>
              <a:rPr lang="en-GB" sz="1400" dirty="0"/>
              <a:t>Understand how nutrients and water are transported around our bodies</a:t>
            </a:r>
          </a:p>
          <a:p>
            <a:endParaRPr lang="en-GB" sz="1400" dirty="0"/>
          </a:p>
          <a:p>
            <a:pPr marL="285750" indent="-285750">
              <a:buFont typeface="Arial" panose="020B0604020202020204" pitchFamily="34" charset="0"/>
              <a:buChar char="•"/>
            </a:pPr>
            <a:r>
              <a:rPr lang="en-GB" sz="1400" dirty="0"/>
              <a:t>Understand the components and functions of the human circulatory system</a:t>
            </a:r>
          </a:p>
          <a:p>
            <a:pPr algn="ctr"/>
            <a:endParaRPr lang="en-US" sz="1400" dirty="0">
              <a:cs typeface="Trebuchet MS"/>
            </a:endParaRPr>
          </a:p>
        </p:txBody>
      </p:sp>
      <p:grpSp>
        <p:nvGrpSpPr>
          <p:cNvPr id="4" name="Group 3">
            <a:extLst>
              <a:ext uri="{FF2B5EF4-FFF2-40B4-BE49-F238E27FC236}">
                <a16:creationId xmlns:a16="http://schemas.microsoft.com/office/drawing/2014/main" id="{4176738E-917B-4768-AD73-16BAD4E63A18}"/>
              </a:ext>
            </a:extLst>
          </p:cNvPr>
          <p:cNvGrpSpPr/>
          <p:nvPr/>
        </p:nvGrpSpPr>
        <p:grpSpPr>
          <a:xfrm>
            <a:off x="3383868" y="3068960"/>
            <a:ext cx="2376264" cy="720080"/>
            <a:chOff x="3375424" y="1953411"/>
            <a:chExt cx="2376264" cy="720080"/>
          </a:xfrm>
        </p:grpSpPr>
        <p:sp>
          <p:nvSpPr>
            <p:cNvPr id="5" name="Rounded Rectangle 4"/>
            <p:cNvSpPr/>
            <p:nvPr/>
          </p:nvSpPr>
          <p:spPr>
            <a:xfrm>
              <a:off x="3375424" y="1953411"/>
              <a:ext cx="2376264" cy="72008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054" name="Text Box 293"/>
            <p:cNvSpPr txBox="1">
              <a:spLocks noChangeArrowheads="1"/>
            </p:cNvSpPr>
            <p:nvPr/>
          </p:nvSpPr>
          <p:spPr bwMode="auto">
            <a:xfrm>
              <a:off x="4139952" y="1959804"/>
              <a:ext cx="1584176"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GB" dirty="0">
                  <a:latin typeface="Comic Sans MS" pitchFamily="66" charset="0"/>
                </a:rPr>
                <a:t>Year 6</a:t>
              </a:r>
            </a:p>
            <a:p>
              <a:pPr eaLnBrk="1" hangingPunct="1"/>
              <a:r>
                <a:rPr lang="en-GB" sz="1400" dirty="0">
                  <a:latin typeface="Comic Sans MS" pitchFamily="66" charset="0"/>
                </a:rPr>
                <a:t>Autumn 1</a:t>
              </a:r>
            </a:p>
          </p:txBody>
        </p:sp>
        <p:pic>
          <p:nvPicPr>
            <p:cNvPr id="1026" name="Picture 2" descr="44 Images Of Eagle Mascot Clipart You Can Use These Free Cliparts | Eagle  art, Eagle drawing, Eagle mascot">
              <a:extLst>
                <a:ext uri="{FF2B5EF4-FFF2-40B4-BE49-F238E27FC236}">
                  <a16:creationId xmlns:a16="http://schemas.microsoft.com/office/drawing/2014/main" id="{B398FFEF-08FB-47AE-88D4-2FEDE560A5FF}"/>
                </a:ext>
              </a:extLst>
            </p:cNvPr>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1626" b="99187" l="10000" r="90000">
                          <a14:foregroundMark x1="30400" y1="13211" x2="77200" y2="63618"/>
                          <a14:foregroundMark x1="29007" y1="29977" x2="17800" y2="22154"/>
                          <a14:foregroundMark x1="33233" y1="32927" x2="32206" y2="32210"/>
                          <a14:foregroundMark x1="77200" y1="63618" x2="33233" y2="32927"/>
                          <a14:foregroundMark x1="33636" y1="34492" x2="71800" y2="64228"/>
                          <a14:foregroundMark x1="17800" y1="22154" x2="30119" y2="31752"/>
                          <a14:foregroundMark x1="71800" y1="64228" x2="35200" y2="6098"/>
                          <a14:foregroundMark x1="35200" y1="6098" x2="59800" y2="7317"/>
                          <a14:foregroundMark x1="60800" y1="23171" x2="76400" y2="56301"/>
                          <a14:foregroundMark x1="65600" y1="59553" x2="33800" y2="41463"/>
                          <a14:foregroundMark x1="31000" y1="59553" x2="69000" y2="64228"/>
                          <a14:foregroundMark x1="46200" y1="77642" x2="48000" y2="81504"/>
                          <a14:foregroundMark x1="51800" y1="87398" x2="51800" y2="91870"/>
                          <a14:foregroundMark x1="49000" y1="96341" x2="48841" y2="96567"/>
                          <a14:foregroundMark x1="41800" y1="82927" x2="41800" y2="82927"/>
                          <a14:foregroundMark x1="46200" y1="3252" x2="47000" y2="1626"/>
                          <a14:backgroundMark x1="55400" y1="99187" x2="44600" y2="99797"/>
                          <a14:backgroundMark x1="31000" y1="32927" x2="31000" y2="32927"/>
                          <a14:backgroundMark x1="32400" y1="32520" x2="30600" y2="32520"/>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3501856" y="1964592"/>
              <a:ext cx="701838" cy="690609"/>
            </a:xfrm>
            <a:prstGeom prst="rect">
              <a:avLst/>
            </a:prstGeom>
            <a:noFill/>
            <a:extLst>
              <a:ext uri="{909E8E84-426E-40DD-AFC4-6F175D3DCCD1}">
                <a14:hiddenFill xmlns:a14="http://schemas.microsoft.com/office/drawing/2010/main">
                  <a:solidFill>
                    <a:srgbClr val="FFFFFF"/>
                  </a:solidFill>
                </a14:hiddenFill>
              </a:ext>
            </a:extLst>
          </p:spPr>
        </p:pic>
      </p:grpSp>
      <p:sp>
        <p:nvSpPr>
          <p:cNvPr id="9" name="Rounded Rectangle 18">
            <a:extLst>
              <a:ext uri="{FF2B5EF4-FFF2-40B4-BE49-F238E27FC236}">
                <a16:creationId xmlns:a16="http://schemas.microsoft.com/office/drawing/2014/main" id="{20FCF87A-7A5E-4C77-AABC-1F4D9C5A403C}"/>
              </a:ext>
            </a:extLst>
          </p:cNvPr>
          <p:cNvSpPr/>
          <p:nvPr/>
        </p:nvSpPr>
        <p:spPr>
          <a:xfrm>
            <a:off x="3109960" y="3899281"/>
            <a:ext cx="2880320" cy="2842086"/>
          </a:xfrm>
          <a:prstGeom prst="roundRect">
            <a:avLst/>
          </a:prstGeom>
        </p:spPr>
        <p:style>
          <a:lnRef idx="1">
            <a:schemeClr val="accent2"/>
          </a:lnRef>
          <a:fillRef idx="2">
            <a:schemeClr val="accent2"/>
          </a:fillRef>
          <a:effectRef idx="1">
            <a:schemeClr val="accent2"/>
          </a:effectRef>
          <a:fontRef idx="minor">
            <a:schemeClr val="dk1"/>
          </a:fontRef>
        </p:style>
        <p:txBody>
          <a:bodyPr rtlCol="0" anchor="t"/>
          <a:lstStyle/>
          <a:p>
            <a:pPr algn="ctr"/>
            <a:r>
              <a:rPr lang="en-US" sz="1400" b="1" dirty="0">
                <a:latin typeface="Trebuchet MS"/>
                <a:cs typeface="Trebuchet MS"/>
              </a:rPr>
              <a:t>Healthy Minds (PSHE)</a:t>
            </a:r>
          </a:p>
          <a:p>
            <a:r>
              <a:rPr lang="en-US" sz="1400" u="sng" dirty="0">
                <a:latin typeface="Trebuchet MS"/>
                <a:cs typeface="Trebuchet MS"/>
              </a:rPr>
              <a:t>Lockdown Recovery and Living in the Wider World</a:t>
            </a:r>
          </a:p>
          <a:p>
            <a:pPr marL="285750" indent="-285750">
              <a:buFont typeface="Arial" panose="020B0604020202020204" pitchFamily="34" charset="0"/>
              <a:buChar char="•"/>
            </a:pPr>
            <a:r>
              <a:rPr lang="en-GB" sz="1400" dirty="0"/>
              <a:t>Personal wellbeing</a:t>
            </a:r>
          </a:p>
          <a:p>
            <a:pPr marL="285750" indent="-285750">
              <a:buFont typeface="Arial" panose="020B0604020202020204" pitchFamily="34" charset="0"/>
              <a:buChar char="•"/>
            </a:pPr>
            <a:r>
              <a:rPr lang="en-GB" sz="1400" dirty="0"/>
              <a:t>Different types of relationships (family, friends and marriage)</a:t>
            </a:r>
          </a:p>
          <a:p>
            <a:pPr marL="285750" indent="-285750">
              <a:buFont typeface="Arial" panose="020B0604020202020204" pitchFamily="34" charset="0"/>
              <a:buChar char="•"/>
            </a:pPr>
            <a:r>
              <a:rPr lang="en-GB" sz="1400" dirty="0"/>
              <a:t>Understanding how and why relationships change over time</a:t>
            </a:r>
          </a:p>
          <a:p>
            <a:pPr marL="285750" indent="-285750">
              <a:buFont typeface="Arial" panose="020B0604020202020204" pitchFamily="34" charset="0"/>
              <a:buChar char="•"/>
            </a:pPr>
            <a:r>
              <a:rPr lang="en-GB" sz="1400" dirty="0"/>
              <a:t>Recognise negotiation’s role in relationships</a:t>
            </a:r>
          </a:p>
          <a:p>
            <a:endParaRPr lang="en-US" sz="1400" dirty="0"/>
          </a:p>
        </p:txBody>
      </p:sp>
    </p:spTree>
    <p:extLst>
      <p:ext uri="{BB962C8B-B14F-4D97-AF65-F5344CB8AC3E}">
        <p14:creationId xmlns:p14="http://schemas.microsoft.com/office/powerpoint/2010/main" val="1435440335"/>
      </p:ext>
    </p:extLst>
  </p:cSld>
  <p:clrMapOvr>
    <a:masterClrMapping/>
  </p:clrMapOvr>
  <mc:AlternateContent xmlns:mc="http://schemas.openxmlformats.org/markup-compatibility/2006" xmlns:p14="http://schemas.microsoft.com/office/powerpoint/2010/main">
    <mc:Choice Requires="p14">
      <p:transition spd="slow" p14:dur="2000" advTm="5835"/>
    </mc:Choice>
    <mc:Fallback xmlns="">
      <p:transition spd="slow" advTm="5835"/>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2">
      <a:majorFont>
        <a:latin typeface="Calibri"/>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3076</TotalTime>
  <Words>462</Words>
  <Application>Microsoft Office PowerPoint</Application>
  <PresentationFormat>On-screen Show (4:3)</PresentationFormat>
  <Paragraphs>95</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Comic Sans MS</vt:lpstr>
      <vt:lpstr>Trebuchet MS</vt:lpstr>
      <vt:lpstr>Office Theme</vt:lpstr>
      <vt:lpstr>PowerPoint Presentation</vt:lpstr>
      <vt:lpstr>PowerPoint Presentation</vt:lpstr>
    </vt:vector>
  </TitlesOfParts>
  <Company>Admin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kwells11</dc:creator>
  <cp:lastModifiedBy>Gareth Owens</cp:lastModifiedBy>
  <cp:revision>179</cp:revision>
  <cp:lastPrinted>2014-09-04T07:23:41Z</cp:lastPrinted>
  <dcterms:created xsi:type="dcterms:W3CDTF">2012-06-29T11:56:36Z</dcterms:created>
  <dcterms:modified xsi:type="dcterms:W3CDTF">2020-08-30T17:16:38Z</dcterms:modified>
</cp:coreProperties>
</file>